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mov" ContentType="video/quicktime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6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7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3655" r:id="rId2"/>
    <p:sldMasterId id="2147483663" r:id="rId3"/>
    <p:sldMasterId id="2147483684" r:id="rId4"/>
    <p:sldMasterId id="2147483692" r:id="rId5"/>
    <p:sldMasterId id="2147483700" r:id="rId6"/>
    <p:sldMasterId id="2147483708" r:id="rId7"/>
    <p:sldMasterId id="2147483720" r:id="rId8"/>
  </p:sldMasterIdLst>
  <p:notesMasterIdLst>
    <p:notesMasterId r:id="rId66"/>
  </p:notesMasterIdLst>
  <p:handoutMasterIdLst>
    <p:handoutMasterId r:id="rId67"/>
  </p:handoutMasterIdLst>
  <p:sldIdLst>
    <p:sldId id="304" r:id="rId9"/>
    <p:sldId id="626" r:id="rId10"/>
    <p:sldId id="627" r:id="rId11"/>
    <p:sldId id="708" r:id="rId12"/>
    <p:sldId id="651" r:id="rId13"/>
    <p:sldId id="705" r:id="rId14"/>
    <p:sldId id="654" r:id="rId15"/>
    <p:sldId id="635" r:id="rId16"/>
    <p:sldId id="561" r:id="rId17"/>
    <p:sldId id="562" r:id="rId18"/>
    <p:sldId id="639" r:id="rId19"/>
    <p:sldId id="640" r:id="rId20"/>
    <p:sldId id="563" r:id="rId21"/>
    <p:sldId id="653" r:id="rId22"/>
    <p:sldId id="700" r:id="rId23"/>
    <p:sldId id="706" r:id="rId24"/>
    <p:sldId id="662" r:id="rId25"/>
    <p:sldId id="663" r:id="rId26"/>
    <p:sldId id="660" r:id="rId27"/>
    <p:sldId id="664" r:id="rId28"/>
    <p:sldId id="678" r:id="rId29"/>
    <p:sldId id="679" r:id="rId30"/>
    <p:sldId id="680" r:id="rId31"/>
    <p:sldId id="684" r:id="rId32"/>
    <p:sldId id="681" r:id="rId33"/>
    <p:sldId id="685" r:id="rId34"/>
    <p:sldId id="683" r:id="rId35"/>
    <p:sldId id="686" r:id="rId36"/>
    <p:sldId id="690" r:id="rId37"/>
    <p:sldId id="689" r:id="rId38"/>
    <p:sldId id="687" r:id="rId39"/>
    <p:sldId id="707" r:id="rId40"/>
    <p:sldId id="691" r:id="rId41"/>
    <p:sldId id="677" r:id="rId42"/>
    <p:sldId id="612" r:id="rId43"/>
    <p:sldId id="613" r:id="rId44"/>
    <p:sldId id="616" r:id="rId45"/>
    <p:sldId id="614" r:id="rId46"/>
    <p:sldId id="615" r:id="rId47"/>
    <p:sldId id="617" r:id="rId48"/>
    <p:sldId id="576" r:id="rId49"/>
    <p:sldId id="618" r:id="rId50"/>
    <p:sldId id="619" r:id="rId51"/>
    <p:sldId id="437" r:id="rId52"/>
    <p:sldId id="620" r:id="rId53"/>
    <p:sldId id="621" r:id="rId54"/>
    <p:sldId id="622" r:id="rId55"/>
    <p:sldId id="702" r:id="rId56"/>
    <p:sldId id="703" r:id="rId57"/>
    <p:sldId id="701" r:id="rId58"/>
    <p:sldId id="577" r:id="rId59"/>
    <p:sldId id="623" r:id="rId60"/>
    <p:sldId id="624" r:id="rId61"/>
    <p:sldId id="585" r:id="rId62"/>
    <p:sldId id="602" r:id="rId63"/>
    <p:sldId id="709" r:id="rId64"/>
    <p:sldId id="699" r:id="rId65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-16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o Sanvito" initials="SS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7777"/>
    <a:srgbClr val="FF0000"/>
    <a:srgbClr val="E586FA"/>
    <a:srgbClr val="00FF00"/>
    <a:srgbClr val="8886C0"/>
    <a:srgbClr val="69C1F0"/>
    <a:srgbClr val="91CFC8"/>
    <a:srgbClr val="E0CF56"/>
    <a:srgbClr val="333333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03" autoAdjust="0"/>
    <p:restoredTop sz="86176" autoAdjust="0"/>
  </p:normalViewPr>
  <p:slideViewPr>
    <p:cSldViewPr>
      <p:cViewPr varScale="1">
        <p:scale>
          <a:sx n="64" d="100"/>
          <a:sy n="64" d="100"/>
        </p:scale>
        <p:origin x="1644" y="66"/>
      </p:cViewPr>
      <p:guideLst>
        <p:guide orient="horz" pos="-16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3" d="100"/>
        <a:sy n="2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commentAuthors" Target="commentAuthors.xml"/><Relationship Id="rId7" Type="http://schemas.openxmlformats.org/officeDocument/2006/relationships/slideMaster" Target="slideMasters/slideMaster7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3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image" Target="../media/image7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Relationship Id="rId6" Type="http://schemas.openxmlformats.org/officeDocument/2006/relationships/image" Target="../media/image85.wmf"/><Relationship Id="rId5" Type="http://schemas.openxmlformats.org/officeDocument/2006/relationships/image" Target="../media/image84.wmf"/><Relationship Id="rId4" Type="http://schemas.openxmlformats.org/officeDocument/2006/relationships/image" Target="../media/image8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300"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300"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fld id="{FF5AB9E4-3946-42EB-ADDF-BB964DB3FF43}" type="datetime1">
              <a:rPr lang="en-US"/>
              <a:pPr>
                <a:defRPr/>
              </a:pPr>
              <a:t>10/22/2014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300"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300"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fld id="{36CBF70E-F7CD-4E71-9F23-302CF5534B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83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300"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937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300"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574" y="4861441"/>
            <a:ext cx="5206153" cy="46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2882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300"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937" y="9722882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300"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fld id="{B6837B33-832D-42D5-B072-F621853EB2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0949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ＭＳ Ｐゴシック" pitchFamily="-109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 txBox="1">
            <a:spLocks noGrp="1" noChangeArrowheads="1"/>
          </p:cNvSpPr>
          <p:nvPr/>
        </p:nvSpPr>
        <p:spPr bwMode="auto">
          <a:xfrm>
            <a:off x="4022937" y="9722882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8" tIns="49524" rIns="99048" bIns="49524" anchor="b"/>
          <a:lstStyle/>
          <a:p>
            <a:pPr algn="r" eaLnBrk="0" hangingPunct="0"/>
            <a:fld id="{FCA427F8-F10F-433B-8784-CD4367C1517A}" type="slidenum">
              <a:rPr lang="en-US" sz="1300"/>
              <a:pPr algn="r" eaLnBrk="0" hangingPunct="0"/>
              <a:t>1</a:t>
            </a:fld>
            <a:endParaRPr lang="en-US" sz="1300" dirty="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4298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latin typeface="Arial" pitchFamily="34" charset="0"/>
                <a:ea typeface="ＭＳ Ｐゴシック" pitchFamily="34" charset="-128"/>
              </a:rPr>
              <a:pPr/>
              <a:t>10</a:t>
            </a:fld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GB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77556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CustomShape 1"/>
          <p:cNvSpPr/>
          <p:nvPr/>
        </p:nvSpPr>
        <p:spPr>
          <a:xfrm>
            <a:off x="3886200" y="8686800"/>
            <a:ext cx="2971440" cy="456840"/>
          </a:xfrm>
          <a:prstGeom prst="rect">
            <a:avLst/>
          </a:prstGeom>
          <a:noFill/>
          <a:ln w="25560">
            <a:noFill/>
          </a:ln>
        </p:spPr>
      </p:sp>
      <p:sp>
        <p:nvSpPr>
          <p:cNvPr id="584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/>
          <a:lstStyle/>
          <a:p>
            <a:endParaRPr lang="en-GB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489381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CustomShape 1"/>
          <p:cNvSpPr/>
          <p:nvPr/>
        </p:nvSpPr>
        <p:spPr>
          <a:xfrm>
            <a:off x="3886200" y="8686800"/>
            <a:ext cx="2971440" cy="456840"/>
          </a:xfrm>
          <a:prstGeom prst="rect">
            <a:avLst/>
          </a:prstGeom>
          <a:noFill/>
          <a:ln w="25560">
            <a:noFill/>
          </a:ln>
        </p:spPr>
      </p:sp>
      <p:sp>
        <p:nvSpPr>
          <p:cNvPr id="586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Mention that part of difference between theory and </a:t>
            </a:r>
            <a:r>
              <a:rPr lang="en-GB" dirty="0" err="1" smtClean="0"/>
              <a:t>exp</a:t>
            </a:r>
            <a:r>
              <a:rPr lang="en-GB" dirty="0" smtClean="0"/>
              <a:t> is due to defects</a:t>
            </a:r>
          </a:p>
        </p:txBody>
      </p:sp>
    </p:spTree>
    <p:extLst>
      <p:ext uri="{BB962C8B-B14F-4D97-AF65-F5344CB8AC3E}">
        <p14:creationId xmlns:p14="http://schemas.microsoft.com/office/powerpoint/2010/main" val="1325008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latin typeface="Arial" pitchFamily="34" charset="0"/>
                <a:ea typeface="ＭＳ Ｐゴシック" pitchFamily="34" charset="-128"/>
              </a:rPr>
              <a:pPr/>
              <a:t>13</a:t>
            </a:fld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GB" dirty="0" smtClean="0">
                <a:latin typeface="Arial" pitchFamily="34" charset="0"/>
                <a:ea typeface="ＭＳ Ｐゴシック" pitchFamily="34" charset="-128"/>
              </a:rPr>
              <a:t>Mention:</a:t>
            </a:r>
          </a:p>
          <a:p>
            <a:pPr eaLnBrk="1" hangingPunct="1"/>
            <a:r>
              <a:rPr lang="en-GB" dirty="0" smtClean="0">
                <a:latin typeface="Arial" pitchFamily="34" charset="0"/>
                <a:ea typeface="ＭＳ Ｐゴシック" pitchFamily="34" charset="-128"/>
              </a:rPr>
              <a:t>-&gt;</a:t>
            </a:r>
            <a:r>
              <a:rPr lang="en-GB" dirty="0" err="1" smtClean="0">
                <a:latin typeface="Arial" pitchFamily="34" charset="0"/>
                <a:ea typeface="ＭＳ Ｐゴシック" pitchFamily="34" charset="-128"/>
              </a:rPr>
              <a:t>na</a:t>
            </a:r>
            <a:r>
              <a:rPr lang="en-GB" dirty="0" smtClean="0">
                <a:latin typeface="Arial" pitchFamily="34" charset="0"/>
                <a:ea typeface="ＭＳ Ｐゴシック" pitchFamily="34" charset="-128"/>
              </a:rPr>
              <a:t> sequencing</a:t>
            </a:r>
          </a:p>
          <a:p>
            <a:pPr eaLnBrk="1" hangingPunct="1"/>
            <a:r>
              <a:rPr lang="en-GB" dirty="0" smtClean="0">
                <a:latin typeface="Arial" pitchFamily="34" charset="0"/>
                <a:ea typeface="ＭＳ Ｐゴシック" pitchFamily="34" charset="-128"/>
              </a:rPr>
              <a:t>-&gt;organic electronics mention</a:t>
            </a:r>
          </a:p>
        </p:txBody>
      </p:sp>
    </p:spTree>
    <p:extLst>
      <p:ext uri="{BB962C8B-B14F-4D97-AF65-F5344CB8AC3E}">
        <p14:creationId xmlns:p14="http://schemas.microsoft.com/office/powerpoint/2010/main" val="1652573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1422" tIns="45712" rIns="91422" bIns="45712" anchor="b"/>
          <a:lstStyle/>
          <a:p>
            <a:pPr algn="r"/>
            <a:fld id="{03A20B04-FA7F-4BCE-B405-379CF6DA4D06}" type="slidenum">
              <a:rPr lang="en-US" sz="1200">
                <a:solidFill>
                  <a:srgbClr val="FFFFFF"/>
                </a:solidFill>
                <a:latin typeface="GillSans"/>
                <a:ea typeface="ヒラギノ角ゴ Pro W3"/>
                <a:cs typeface="ヒラギノ角ゴ Pro W3"/>
                <a:sym typeface="GillSans"/>
              </a:rPr>
              <a:pPr algn="r"/>
              <a:t>14</a:t>
            </a:fld>
            <a:endParaRPr lang="en-US" sz="1200">
              <a:solidFill>
                <a:srgbClr val="FFFFFF"/>
              </a:solidFill>
              <a:latin typeface="GillSans"/>
              <a:ea typeface="ヒラギノ角ゴ Pro W3"/>
              <a:cs typeface="ヒラギノ角ゴ Pro W3"/>
              <a:sym typeface="GillSans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595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/>
              <a:t>15</a:t>
            </a:fld>
            <a:endParaRPr lang="en-US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GB" dirty="0" smtClean="0">
                <a:latin typeface="Arial" pitchFamily="34" charset="0"/>
                <a:ea typeface="ＭＳ Ｐゴシック" pitchFamily="34" charset="-128"/>
              </a:rPr>
              <a:t>Explain</a:t>
            </a:r>
            <a:r>
              <a:rPr lang="en-GB" baseline="0" dirty="0" smtClean="0">
                <a:latin typeface="Arial" pitchFamily="34" charset="0"/>
                <a:ea typeface="ＭＳ Ｐゴシック" pitchFamily="34" charset="-128"/>
              </a:rPr>
              <a:t> measurements and problems</a:t>
            </a:r>
            <a:endParaRPr lang="en-GB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3562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/>
              <a:t>16</a:t>
            </a:fld>
            <a:endParaRPr lang="en-US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GB" dirty="0" smtClean="0">
                <a:latin typeface="Arial" pitchFamily="34" charset="0"/>
                <a:ea typeface="ＭＳ Ｐゴシック" pitchFamily="34" charset="-128"/>
              </a:rPr>
              <a:t>Explain</a:t>
            </a:r>
            <a:r>
              <a:rPr lang="en-GB" baseline="0" dirty="0" smtClean="0">
                <a:latin typeface="Arial" pitchFamily="34" charset="0"/>
                <a:ea typeface="ＭＳ Ｐゴシック" pitchFamily="34" charset="-128"/>
              </a:rPr>
              <a:t> measurements and problems</a:t>
            </a:r>
            <a:endParaRPr lang="en-GB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05172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1422" tIns="45712" rIns="91422" bIns="45712" anchor="b"/>
          <a:lstStyle/>
          <a:p>
            <a:pPr algn="r"/>
            <a:fld id="{549C28DD-1DE5-4640-8BB3-79B9CBE09824}" type="slidenum">
              <a:rPr lang="en-US" sz="1200">
                <a:solidFill>
                  <a:srgbClr val="FFFFFF"/>
                </a:solidFill>
                <a:latin typeface="GillSans"/>
                <a:ea typeface="ヒラギノ角ゴ Pro W3"/>
                <a:cs typeface="ヒラギノ角ゴ Pro W3"/>
                <a:sym typeface="GillSans"/>
              </a:rPr>
              <a:pPr algn="r"/>
              <a:t>17</a:t>
            </a:fld>
            <a:endParaRPr lang="en-US" sz="1200">
              <a:solidFill>
                <a:srgbClr val="FFFFFF"/>
              </a:solidFill>
              <a:latin typeface="GillSans"/>
              <a:ea typeface="ヒラギノ角ゴ Pro W3"/>
              <a:cs typeface="ヒラギノ角ゴ Pro W3"/>
              <a:sym typeface="GillSans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/>
        </p:spPr>
      </p:sp>
      <p:sp>
        <p:nvSpPr>
          <p:cNvPr id="38916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4992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1422" tIns="45712" rIns="91422" bIns="45712" anchor="b"/>
          <a:lstStyle/>
          <a:p>
            <a:pPr algn="r"/>
            <a:fld id="{549C28DD-1DE5-4640-8BB3-79B9CBE09824}" type="slidenum">
              <a:rPr lang="en-US" sz="1200">
                <a:solidFill>
                  <a:srgbClr val="FFFFFF"/>
                </a:solidFill>
                <a:latin typeface="GillSans"/>
                <a:ea typeface="ヒラギノ角ゴ Pro W3"/>
                <a:cs typeface="ヒラギノ角ゴ Pro W3"/>
                <a:sym typeface="GillSans"/>
              </a:rPr>
              <a:pPr algn="r"/>
              <a:t>18</a:t>
            </a:fld>
            <a:endParaRPr lang="en-US" sz="1200">
              <a:solidFill>
                <a:srgbClr val="FFFFFF"/>
              </a:solidFill>
              <a:latin typeface="GillSans"/>
              <a:ea typeface="ヒラギノ角ゴ Pro W3"/>
              <a:cs typeface="ヒラギノ角ゴ Pro W3"/>
              <a:sym typeface="GillSans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/>
        </p:spPr>
      </p:sp>
      <p:sp>
        <p:nvSpPr>
          <p:cNvPr id="38916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2778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CustomShape 1"/>
          <p:cNvSpPr/>
          <p:nvPr/>
        </p:nvSpPr>
        <p:spPr>
          <a:xfrm>
            <a:off x="3885913" y="8687441"/>
            <a:ext cx="2971990" cy="456404"/>
          </a:xfrm>
          <a:prstGeom prst="rect">
            <a:avLst/>
          </a:prstGeom>
        </p:spPr>
        <p:txBody>
          <a:bodyPr lIns="91387" tIns="45860" rIns="91387" bIns="45860" anchor="b"/>
          <a:lstStyle/>
          <a:p>
            <a:pPr algn="r"/>
            <a:fld id="{B181F1B1-4101-4181-A181-A1C111B16161}" type="slidenum">
              <a:rPr lang="en-US">
                <a:solidFill>
                  <a:srgbClr val="000000"/>
                </a:solidFill>
                <a:ea typeface="MS PGothic" pitchFamily="34" charset="-128"/>
              </a:rPr>
              <a:pPr algn="r"/>
              <a:t>19</a:t>
            </a:fld>
            <a:endParaRPr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680" name="PlaceHolder 2"/>
          <p:cNvSpPr>
            <a:spLocks noGrp="1"/>
          </p:cNvSpPr>
          <p:nvPr>
            <p:ph type="body"/>
          </p:nvPr>
        </p:nvSpPr>
        <p:spPr>
          <a:xfrm>
            <a:off x="913923" y="4343077"/>
            <a:ext cx="5030057" cy="4212171"/>
          </a:xfrm>
          <a:prstGeom prst="rect">
            <a:avLst/>
          </a:prstGeom>
        </p:spPr>
        <p:txBody>
          <a:bodyPr wrap="none" lIns="95707" tIns="50180" rIns="95707" bIns="5018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9086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DejaVu Sans"/>
              </a:rPr>
              <a:pPr/>
              <a:t>2</a:t>
            </a:fld>
            <a:endParaRPr lang="en-US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  <a:cs typeface="DejaVu Sans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97208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1422" tIns="45712" rIns="91422" bIns="45712" anchor="b"/>
          <a:lstStyle/>
          <a:p>
            <a:pPr algn="r"/>
            <a:fld id="{03A20B04-FA7F-4BCE-B405-379CF6DA4D06}" type="slidenum">
              <a:rPr lang="en-US" sz="1200">
                <a:solidFill>
                  <a:srgbClr val="FFFFFF"/>
                </a:solidFill>
                <a:latin typeface="GillSans"/>
                <a:ea typeface="ヒラギノ角ゴ Pro W3"/>
                <a:cs typeface="ヒラギノ角ゴ Pro W3"/>
                <a:sym typeface="GillSans"/>
              </a:rPr>
              <a:pPr algn="r"/>
              <a:t>20</a:t>
            </a:fld>
            <a:endParaRPr lang="en-US" sz="1200">
              <a:solidFill>
                <a:srgbClr val="FFFFFF"/>
              </a:solidFill>
              <a:latin typeface="GillSans"/>
              <a:ea typeface="ヒラギノ角ゴ Pro W3"/>
              <a:cs typeface="ヒラギノ角ゴ Pro W3"/>
              <a:sym typeface="GillSans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5827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1422" tIns="45712" rIns="91422" bIns="45712" anchor="b"/>
          <a:lstStyle/>
          <a:p>
            <a:pPr algn="r"/>
            <a:fld id="{549C28DD-1DE5-4640-8BB3-79B9CBE09824}" type="slidenum">
              <a:rPr lang="en-US" sz="1200">
                <a:solidFill>
                  <a:srgbClr val="FFFFFF"/>
                </a:solidFill>
                <a:latin typeface="GillSans"/>
                <a:ea typeface="ヒラギノ角ゴ Pro W3"/>
                <a:cs typeface="ヒラギノ角ゴ Pro W3"/>
                <a:sym typeface="GillSans"/>
              </a:rPr>
              <a:pPr algn="r"/>
              <a:t>21</a:t>
            </a:fld>
            <a:endParaRPr lang="en-US" sz="1200">
              <a:solidFill>
                <a:srgbClr val="FFFFFF"/>
              </a:solidFill>
              <a:latin typeface="GillSans"/>
              <a:ea typeface="ヒラギノ角ゴ Pro W3"/>
              <a:cs typeface="ヒラギノ角ゴ Pro W3"/>
              <a:sym typeface="GillSans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/>
        </p:spPr>
      </p:sp>
      <p:sp>
        <p:nvSpPr>
          <p:cNvPr id="38916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8911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1422" tIns="45712" rIns="91422" bIns="45712" anchor="b"/>
          <a:lstStyle/>
          <a:p>
            <a:pPr algn="r"/>
            <a:fld id="{549C28DD-1DE5-4640-8BB3-79B9CBE09824}" type="slidenum">
              <a:rPr lang="en-US" sz="1200">
                <a:solidFill>
                  <a:srgbClr val="FFFFFF"/>
                </a:solidFill>
                <a:latin typeface="GillSans"/>
                <a:ea typeface="ヒラギノ角ゴ Pro W3"/>
                <a:cs typeface="ヒラギノ角ゴ Pro W3"/>
                <a:sym typeface="GillSans"/>
              </a:rPr>
              <a:pPr algn="r"/>
              <a:t>22</a:t>
            </a:fld>
            <a:endParaRPr lang="en-US" sz="1200">
              <a:solidFill>
                <a:srgbClr val="FFFFFF"/>
              </a:solidFill>
              <a:latin typeface="GillSans"/>
              <a:ea typeface="ヒラギノ角ゴ Pro W3"/>
              <a:cs typeface="ヒラギノ角ゴ Pro W3"/>
              <a:sym typeface="GillSans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/>
        </p:spPr>
      </p:sp>
      <p:sp>
        <p:nvSpPr>
          <p:cNvPr id="38916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467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1422" tIns="45712" rIns="91422" bIns="45712" anchor="b"/>
          <a:lstStyle/>
          <a:p>
            <a:pPr algn="r"/>
            <a:fld id="{549C28DD-1DE5-4640-8BB3-79B9CBE09824}" type="slidenum">
              <a:rPr lang="en-US" sz="1200">
                <a:solidFill>
                  <a:srgbClr val="FFFFFF"/>
                </a:solidFill>
                <a:latin typeface="GillSans"/>
                <a:ea typeface="ヒラギノ角ゴ Pro W3"/>
                <a:cs typeface="ヒラギノ角ゴ Pro W3"/>
                <a:sym typeface="GillSans"/>
              </a:rPr>
              <a:pPr algn="r"/>
              <a:t>23</a:t>
            </a:fld>
            <a:endParaRPr lang="en-US" sz="1200">
              <a:solidFill>
                <a:srgbClr val="FFFFFF"/>
              </a:solidFill>
              <a:latin typeface="GillSans"/>
              <a:ea typeface="ヒラギノ角ゴ Pro W3"/>
              <a:cs typeface="ヒラギノ角ゴ Pro W3"/>
              <a:sym typeface="GillSans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/>
        </p:spPr>
      </p:sp>
      <p:sp>
        <p:nvSpPr>
          <p:cNvPr id="38916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6954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1422" tIns="45712" rIns="91422" bIns="45712" anchor="b"/>
          <a:lstStyle/>
          <a:p>
            <a:pPr algn="r"/>
            <a:fld id="{549C28DD-1DE5-4640-8BB3-79B9CBE09824}" type="slidenum">
              <a:rPr lang="en-US" sz="1200">
                <a:solidFill>
                  <a:srgbClr val="FFFFFF"/>
                </a:solidFill>
                <a:latin typeface="GillSans"/>
                <a:ea typeface="ヒラギノ角ゴ Pro W3"/>
                <a:cs typeface="ヒラギノ角ゴ Pro W3"/>
                <a:sym typeface="GillSans"/>
              </a:rPr>
              <a:pPr algn="r"/>
              <a:t>24</a:t>
            </a:fld>
            <a:endParaRPr lang="en-US" sz="1200">
              <a:solidFill>
                <a:srgbClr val="FFFFFF"/>
              </a:solidFill>
              <a:latin typeface="GillSans"/>
              <a:ea typeface="ヒラギノ角ゴ Pro W3"/>
              <a:cs typeface="ヒラギノ角ゴ Pro W3"/>
              <a:sym typeface="GillSans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/>
        </p:spPr>
      </p:sp>
      <p:sp>
        <p:nvSpPr>
          <p:cNvPr id="38916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2412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1422" tIns="45712" rIns="91422" bIns="45712" anchor="b"/>
          <a:lstStyle/>
          <a:p>
            <a:pPr algn="r"/>
            <a:fld id="{549C28DD-1DE5-4640-8BB3-79B9CBE09824}" type="slidenum">
              <a:rPr lang="en-US" sz="1200">
                <a:solidFill>
                  <a:srgbClr val="FFFFFF"/>
                </a:solidFill>
                <a:latin typeface="GillSans"/>
                <a:ea typeface="ヒラギノ角ゴ Pro W3"/>
                <a:cs typeface="ヒラギノ角ゴ Pro W3"/>
                <a:sym typeface="GillSans"/>
              </a:rPr>
              <a:pPr algn="r"/>
              <a:t>25</a:t>
            </a:fld>
            <a:endParaRPr lang="en-US" sz="1200">
              <a:solidFill>
                <a:srgbClr val="FFFFFF"/>
              </a:solidFill>
              <a:latin typeface="GillSans"/>
              <a:ea typeface="ヒラギノ角ゴ Pro W3"/>
              <a:cs typeface="ヒラギノ角ゴ Pro W3"/>
              <a:sym typeface="GillSans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/>
        </p:spPr>
      </p:sp>
      <p:sp>
        <p:nvSpPr>
          <p:cNvPr id="38916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GB" dirty="0" smtClean="0">
                <a:latin typeface="Arial" pitchFamily="34" charset="0"/>
              </a:rPr>
              <a:t>Hagen-</a:t>
            </a:r>
            <a:r>
              <a:rPr lang="en-GB" dirty="0" err="1" smtClean="0">
                <a:latin typeface="Arial" pitchFamily="34" charset="0"/>
              </a:rPr>
              <a:t>Poiseuille</a:t>
            </a:r>
            <a:r>
              <a:rPr lang="en-GB" baseline="0" dirty="0" smtClean="0">
                <a:latin typeface="Arial" pitchFamily="34" charset="0"/>
              </a:rPr>
              <a:t> equation: </a:t>
            </a:r>
            <a:r>
              <a:rPr lang="en-GB" baseline="0" dirty="0" err="1" smtClean="0">
                <a:latin typeface="Arial" pitchFamily="34" charset="0"/>
              </a:rPr>
              <a:t>deltaP</a:t>
            </a:r>
            <a:r>
              <a:rPr lang="en-GB" baseline="0" dirty="0" smtClean="0">
                <a:latin typeface="Arial" pitchFamily="34" charset="0"/>
              </a:rPr>
              <a:t>=8 mu L I/(pi r^4)</a:t>
            </a:r>
          </a:p>
          <a:p>
            <a:pPr eaLnBrk="1" hangingPunct="1"/>
            <a:r>
              <a:rPr lang="en-GB" baseline="0" dirty="0" smtClean="0">
                <a:latin typeface="Arial" pitchFamily="34" charset="0"/>
              </a:rPr>
              <a:t>So that</a:t>
            </a:r>
          </a:p>
          <a:p>
            <a:pPr eaLnBrk="1" hangingPunct="1"/>
            <a:r>
              <a:rPr lang="en-GB" baseline="0" dirty="0" smtClean="0">
                <a:latin typeface="Arial" pitchFamily="34" charset="0"/>
              </a:rPr>
              <a:t>I= ((pi * r^4)/(8 mu L)) *</a:t>
            </a:r>
            <a:r>
              <a:rPr lang="en-GB" baseline="0" dirty="0" err="1" smtClean="0">
                <a:latin typeface="Arial" pitchFamily="34" charset="0"/>
              </a:rPr>
              <a:t>deltaP</a:t>
            </a:r>
            <a:endParaRPr lang="en-GB" baseline="0" dirty="0" smtClean="0">
              <a:latin typeface="Arial" pitchFamily="34" charset="0"/>
            </a:endParaRPr>
          </a:p>
          <a:p>
            <a:pPr eaLnBrk="1" hangingPunct="1"/>
            <a:r>
              <a:rPr lang="en-GB" baseline="0" dirty="0" err="1" smtClean="0">
                <a:latin typeface="Arial" pitchFamily="34" charset="0"/>
              </a:rPr>
              <a:t>gamma_L</a:t>
            </a:r>
            <a:r>
              <a:rPr lang="en-GB" baseline="0" dirty="0" smtClean="0">
                <a:latin typeface="Arial" pitchFamily="34" charset="0"/>
              </a:rPr>
              <a:t>=((pi * r^4)/(8 mu L)) </a:t>
            </a:r>
            <a:endParaRPr lang="en-GB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0151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1422" tIns="45712" rIns="91422" bIns="45712" anchor="b"/>
          <a:lstStyle/>
          <a:p>
            <a:pPr algn="r"/>
            <a:fld id="{549C28DD-1DE5-4640-8BB3-79B9CBE09824}" type="slidenum">
              <a:rPr lang="en-US" sz="1200">
                <a:solidFill>
                  <a:srgbClr val="FFFFFF"/>
                </a:solidFill>
                <a:latin typeface="GillSans"/>
                <a:ea typeface="ヒラギノ角ゴ Pro W3"/>
                <a:cs typeface="ヒラギノ角ゴ Pro W3"/>
                <a:sym typeface="GillSans"/>
              </a:rPr>
              <a:pPr algn="r"/>
              <a:t>26</a:t>
            </a:fld>
            <a:endParaRPr lang="en-US" sz="1200">
              <a:solidFill>
                <a:srgbClr val="FFFFFF"/>
              </a:solidFill>
              <a:latin typeface="GillSans"/>
              <a:ea typeface="ヒラギノ角ゴ Pro W3"/>
              <a:cs typeface="ヒラギノ角ゴ Pro W3"/>
              <a:sym typeface="GillSans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/>
        </p:spPr>
      </p:sp>
      <p:sp>
        <p:nvSpPr>
          <p:cNvPr id="38916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4140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1422" tIns="45712" rIns="91422" bIns="45712" anchor="b"/>
          <a:lstStyle/>
          <a:p>
            <a:pPr algn="r"/>
            <a:fld id="{549C28DD-1DE5-4640-8BB3-79B9CBE09824}" type="slidenum">
              <a:rPr lang="en-US" sz="1200">
                <a:solidFill>
                  <a:srgbClr val="FFFFFF"/>
                </a:solidFill>
                <a:latin typeface="GillSans"/>
                <a:ea typeface="ヒラギノ角ゴ Pro W3"/>
                <a:cs typeface="ヒラギノ角ゴ Pro W3"/>
                <a:sym typeface="GillSans"/>
              </a:rPr>
              <a:pPr algn="r"/>
              <a:t>27</a:t>
            </a:fld>
            <a:endParaRPr lang="en-US" sz="1200">
              <a:solidFill>
                <a:srgbClr val="FFFFFF"/>
              </a:solidFill>
              <a:latin typeface="GillSans"/>
              <a:ea typeface="ヒラギノ角ゴ Pro W3"/>
              <a:cs typeface="ヒラギノ角ゴ Pro W3"/>
              <a:sym typeface="GillSans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/>
        </p:spPr>
      </p:sp>
      <p:sp>
        <p:nvSpPr>
          <p:cNvPr id="38916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0084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1422" tIns="45712" rIns="91422" bIns="45712" anchor="b"/>
          <a:lstStyle/>
          <a:p>
            <a:pPr algn="r"/>
            <a:fld id="{549C28DD-1DE5-4640-8BB3-79B9CBE09824}" type="slidenum">
              <a:rPr lang="en-US" sz="1200">
                <a:solidFill>
                  <a:srgbClr val="FFFFFF"/>
                </a:solidFill>
                <a:latin typeface="GillSans"/>
                <a:ea typeface="ヒラギノ角ゴ Pro W3"/>
                <a:cs typeface="ヒラギノ角ゴ Pro W3"/>
                <a:sym typeface="GillSans"/>
              </a:rPr>
              <a:pPr algn="r"/>
              <a:t>28</a:t>
            </a:fld>
            <a:endParaRPr lang="en-US" sz="1200">
              <a:solidFill>
                <a:srgbClr val="FFFFFF"/>
              </a:solidFill>
              <a:latin typeface="GillSans"/>
              <a:ea typeface="ヒラギノ角ゴ Pro W3"/>
              <a:cs typeface="ヒラギノ角ゴ Pro W3"/>
              <a:sym typeface="GillSans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/>
        </p:spPr>
      </p:sp>
      <p:sp>
        <p:nvSpPr>
          <p:cNvPr id="38916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GB" dirty="0" smtClean="0">
                <a:latin typeface="Arial" pitchFamily="34" charset="0"/>
              </a:rPr>
              <a:t>Mention: gamma is inversely proportional to the time it lifetime</a:t>
            </a:r>
            <a:r>
              <a:rPr lang="en-GB" baseline="0" dirty="0" smtClean="0">
                <a:latin typeface="Arial" pitchFamily="34" charset="0"/>
              </a:rPr>
              <a:t> of </a:t>
            </a:r>
            <a:r>
              <a:rPr lang="en-GB" baseline="0" smtClean="0">
                <a:latin typeface="Arial" pitchFamily="34" charset="0"/>
              </a:rPr>
              <a:t>an electron on the dot</a:t>
            </a:r>
            <a:endParaRPr lang="en-GB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0393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1422" tIns="45712" rIns="91422" bIns="45712" anchor="b"/>
          <a:lstStyle/>
          <a:p>
            <a:pPr algn="r"/>
            <a:fld id="{549C28DD-1DE5-4640-8BB3-79B9CBE09824}" type="slidenum">
              <a:rPr lang="en-US" sz="1200">
                <a:solidFill>
                  <a:srgbClr val="FFFFFF"/>
                </a:solidFill>
                <a:latin typeface="GillSans"/>
                <a:ea typeface="ヒラギノ角ゴ Pro W3"/>
                <a:cs typeface="ヒラギノ角ゴ Pro W3"/>
                <a:sym typeface="GillSans"/>
              </a:rPr>
              <a:pPr algn="r"/>
              <a:t>29</a:t>
            </a:fld>
            <a:endParaRPr lang="en-US" sz="1200">
              <a:solidFill>
                <a:srgbClr val="FFFFFF"/>
              </a:solidFill>
              <a:latin typeface="GillSans"/>
              <a:ea typeface="ヒラギノ角ゴ Pro W3"/>
              <a:cs typeface="ヒラギノ角ゴ Pro W3"/>
              <a:sym typeface="GillSans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/>
        </p:spPr>
      </p:sp>
      <p:sp>
        <p:nvSpPr>
          <p:cNvPr id="38916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008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1422" tIns="45712" rIns="91422" bIns="45712" anchor="b"/>
          <a:lstStyle/>
          <a:p>
            <a:pPr algn="r"/>
            <a:fld id="{00D938EE-946B-4A3C-9D81-4DE06878B76A}" type="slidenum">
              <a:rPr lang="en-US" sz="1200">
                <a:solidFill>
                  <a:srgbClr val="FFFFFF"/>
                </a:solidFill>
                <a:latin typeface="GillSans"/>
                <a:ea typeface="ヒラギノ角ゴ Pro W3"/>
                <a:cs typeface="ヒラギノ角ゴ Pro W3"/>
                <a:sym typeface="GillSans"/>
              </a:rPr>
              <a:pPr algn="r"/>
              <a:t>3</a:t>
            </a:fld>
            <a:endParaRPr lang="en-US" sz="1200">
              <a:solidFill>
                <a:srgbClr val="FFFFFF"/>
              </a:solidFill>
              <a:latin typeface="GillSans"/>
              <a:ea typeface="ヒラギノ角ゴ Pro W3"/>
              <a:cs typeface="ヒラギノ角ゴ Pro W3"/>
              <a:sym typeface="GillSans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/>
        </p:spPr>
      </p:sp>
      <p:sp>
        <p:nvSpPr>
          <p:cNvPr id="33796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GB" dirty="0" smtClean="0">
                <a:latin typeface="Arial" pitchFamily="34" charset="0"/>
              </a:rPr>
              <a:t>Say</a:t>
            </a:r>
            <a:r>
              <a:rPr lang="en-GB" baseline="0" dirty="0" smtClean="0">
                <a:latin typeface="Arial" pitchFamily="34" charset="0"/>
              </a:rPr>
              <a:t> what I do</a:t>
            </a:r>
            <a:endParaRPr lang="en-GB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6923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1422" tIns="45712" rIns="91422" bIns="45712" anchor="b"/>
          <a:lstStyle/>
          <a:p>
            <a:pPr algn="r"/>
            <a:fld id="{549C28DD-1DE5-4640-8BB3-79B9CBE09824}" type="slidenum">
              <a:rPr lang="en-US" sz="1200">
                <a:solidFill>
                  <a:srgbClr val="FFFFFF"/>
                </a:solidFill>
                <a:latin typeface="GillSans"/>
                <a:ea typeface="ヒラギノ角ゴ Pro W3"/>
                <a:cs typeface="ヒラギノ角ゴ Pro W3"/>
                <a:sym typeface="GillSans"/>
              </a:rPr>
              <a:pPr algn="r"/>
              <a:t>30</a:t>
            </a:fld>
            <a:endParaRPr lang="en-US" sz="1200">
              <a:solidFill>
                <a:srgbClr val="FFFFFF"/>
              </a:solidFill>
              <a:latin typeface="GillSans"/>
              <a:ea typeface="ヒラギノ角ゴ Pro W3"/>
              <a:cs typeface="ヒラギノ角ゴ Pro W3"/>
              <a:sym typeface="GillSans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/>
        </p:spPr>
      </p:sp>
      <p:sp>
        <p:nvSpPr>
          <p:cNvPr id="38916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3322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1422" tIns="45712" rIns="91422" bIns="45712" anchor="b"/>
          <a:lstStyle/>
          <a:p>
            <a:pPr algn="r"/>
            <a:fld id="{549C28DD-1DE5-4640-8BB3-79B9CBE09824}" type="slidenum">
              <a:rPr lang="en-US" sz="1200">
                <a:solidFill>
                  <a:srgbClr val="FFFFFF"/>
                </a:solidFill>
                <a:latin typeface="GillSans"/>
                <a:ea typeface="ヒラギノ角ゴ Pro W3"/>
                <a:cs typeface="ヒラギノ角ゴ Pro W3"/>
                <a:sym typeface="GillSans"/>
              </a:rPr>
              <a:pPr algn="r"/>
              <a:t>31</a:t>
            </a:fld>
            <a:endParaRPr lang="en-US" sz="1200">
              <a:solidFill>
                <a:srgbClr val="FFFFFF"/>
              </a:solidFill>
              <a:latin typeface="GillSans"/>
              <a:ea typeface="ヒラギノ角ゴ Pro W3"/>
              <a:cs typeface="ヒラギノ角ゴ Pro W3"/>
              <a:sym typeface="GillSans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/>
        </p:spPr>
      </p:sp>
      <p:sp>
        <p:nvSpPr>
          <p:cNvPr id="38916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4126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1422" tIns="45712" rIns="91422" bIns="45712" anchor="b"/>
          <a:lstStyle/>
          <a:p>
            <a:pPr algn="r"/>
            <a:fld id="{549C28DD-1DE5-4640-8BB3-79B9CBE09824}" type="slidenum">
              <a:rPr lang="en-US" sz="1200">
                <a:solidFill>
                  <a:srgbClr val="FFFFFF"/>
                </a:solidFill>
                <a:latin typeface="GillSans"/>
                <a:ea typeface="ヒラギノ角ゴ Pro W3"/>
                <a:cs typeface="ヒラギノ角ゴ Pro W3"/>
                <a:sym typeface="GillSans"/>
              </a:rPr>
              <a:pPr algn="r"/>
              <a:t>32</a:t>
            </a:fld>
            <a:endParaRPr lang="en-US" sz="1200">
              <a:solidFill>
                <a:srgbClr val="FFFFFF"/>
              </a:solidFill>
              <a:latin typeface="GillSans"/>
              <a:ea typeface="ヒラギノ角ゴ Pro W3"/>
              <a:cs typeface="ヒラギノ角ゴ Pro W3"/>
              <a:sym typeface="GillSans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/>
        </p:spPr>
      </p:sp>
      <p:sp>
        <p:nvSpPr>
          <p:cNvPr id="38916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9502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1422" tIns="45712" rIns="91422" bIns="45712" anchor="b"/>
          <a:lstStyle/>
          <a:p>
            <a:pPr algn="r"/>
            <a:fld id="{549C28DD-1DE5-4640-8BB3-79B9CBE09824}" type="slidenum">
              <a:rPr lang="en-US" sz="1200">
                <a:solidFill>
                  <a:srgbClr val="FFFFFF"/>
                </a:solidFill>
                <a:latin typeface="GillSans"/>
                <a:ea typeface="ヒラギノ角ゴ Pro W3"/>
                <a:cs typeface="ヒラギノ角ゴ Pro W3"/>
                <a:sym typeface="GillSans"/>
              </a:rPr>
              <a:pPr algn="r"/>
              <a:t>33</a:t>
            </a:fld>
            <a:endParaRPr lang="en-US" sz="1200">
              <a:solidFill>
                <a:srgbClr val="FFFFFF"/>
              </a:solidFill>
              <a:latin typeface="GillSans"/>
              <a:ea typeface="ヒラギノ角ゴ Pro W3"/>
              <a:cs typeface="ヒラギノ角ゴ Pro W3"/>
              <a:sym typeface="GillSans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/>
        </p:spPr>
      </p:sp>
      <p:sp>
        <p:nvSpPr>
          <p:cNvPr id="38916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3262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1422" tIns="45712" rIns="91422" bIns="45712" anchor="b"/>
          <a:lstStyle/>
          <a:p>
            <a:pPr algn="r"/>
            <a:fld id="{03A20B04-FA7F-4BCE-B405-379CF6DA4D06}" type="slidenum">
              <a:rPr lang="en-US" sz="1200">
                <a:solidFill>
                  <a:srgbClr val="FFFFFF"/>
                </a:solidFill>
                <a:latin typeface="GillSans"/>
                <a:ea typeface="ヒラギノ角ゴ Pro W3"/>
                <a:cs typeface="ヒラギノ角ゴ Pro W3"/>
                <a:sym typeface="GillSans"/>
              </a:rPr>
              <a:pPr algn="r"/>
              <a:t>34</a:t>
            </a:fld>
            <a:endParaRPr lang="en-US" sz="1200">
              <a:solidFill>
                <a:srgbClr val="FFFFFF"/>
              </a:solidFill>
              <a:latin typeface="GillSans"/>
              <a:ea typeface="ヒラギノ角ゴ Pro W3"/>
              <a:cs typeface="ヒラギノ角ゴ Pro W3"/>
              <a:sym typeface="GillSans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9312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latin typeface="Arial" pitchFamily="34" charset="0"/>
                <a:ea typeface="ＭＳ Ｐゴシック" pitchFamily="34" charset="-128"/>
              </a:rPr>
              <a:pPr/>
              <a:t>35</a:t>
            </a:fld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GB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10479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latin typeface="Arial" pitchFamily="34" charset="0"/>
                <a:ea typeface="ＭＳ Ｐゴシック" pitchFamily="34" charset="-128"/>
              </a:rPr>
              <a:pPr/>
              <a:t>36</a:t>
            </a:fld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95045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latin typeface="Arial" pitchFamily="34" charset="0"/>
                <a:ea typeface="ＭＳ Ｐゴシック" pitchFamily="34" charset="-128"/>
              </a:rPr>
              <a:pPr/>
              <a:t>37</a:t>
            </a:fld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64776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latin typeface="Arial" pitchFamily="34" charset="0"/>
                <a:ea typeface="ＭＳ Ｐゴシック" pitchFamily="34" charset="-128"/>
              </a:rPr>
              <a:pPr/>
              <a:t>38</a:t>
            </a:fld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GB" dirty="0" smtClean="0">
                <a:latin typeface="Arial" pitchFamily="34" charset="0"/>
                <a:ea typeface="ＭＳ Ｐゴシック" pitchFamily="34" charset="-128"/>
              </a:rPr>
              <a:t>Mention:</a:t>
            </a:r>
            <a:r>
              <a:rPr lang="en-GB" baseline="0" dirty="0" smtClean="0">
                <a:latin typeface="Arial" pitchFamily="34" charset="0"/>
                <a:ea typeface="ＭＳ Ｐゴシック" pitchFamily="34" charset="-128"/>
              </a:rPr>
              <a:t> </a:t>
            </a:r>
            <a:r>
              <a:rPr lang="en-GB" baseline="0" dirty="0" err="1" smtClean="0">
                <a:latin typeface="Arial" pitchFamily="34" charset="0"/>
                <a:ea typeface="ＭＳ Ｐゴシック" pitchFamily="34" charset="-128"/>
              </a:rPr>
              <a:t>i</a:t>
            </a:r>
            <a:r>
              <a:rPr lang="en-GB" baseline="0" dirty="0" smtClean="0">
                <a:latin typeface="Arial" pitchFamily="34" charset="0"/>
                <a:ea typeface="ＭＳ Ｐゴシック" pitchFamily="34" charset="-128"/>
              </a:rPr>
              <a:t>(g-g*)=2Im(g) is the imaginary part</a:t>
            </a:r>
          </a:p>
        </p:txBody>
      </p:sp>
    </p:spTree>
    <p:extLst>
      <p:ext uri="{BB962C8B-B14F-4D97-AF65-F5344CB8AC3E}">
        <p14:creationId xmlns:p14="http://schemas.microsoft.com/office/powerpoint/2010/main" val="1476214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latin typeface="Arial" pitchFamily="34" charset="0"/>
                <a:ea typeface="ＭＳ Ｐゴシック" pitchFamily="34" charset="-128"/>
              </a:rPr>
              <a:pPr/>
              <a:t>39</a:t>
            </a:fld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GB" dirty="0" smtClean="0">
                <a:latin typeface="Arial" pitchFamily="34" charset="0"/>
                <a:ea typeface="ＭＳ Ｐゴシック" pitchFamily="34" charset="-128"/>
              </a:rPr>
              <a:t>Factor  for spin?</a:t>
            </a:r>
          </a:p>
        </p:txBody>
      </p:sp>
    </p:spTree>
    <p:extLst>
      <p:ext uri="{BB962C8B-B14F-4D97-AF65-F5344CB8AC3E}">
        <p14:creationId xmlns:p14="http://schemas.microsoft.com/office/powerpoint/2010/main" val="2851024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1422" tIns="45712" rIns="91422" bIns="45712" anchor="b"/>
          <a:lstStyle/>
          <a:p>
            <a:pPr algn="r"/>
            <a:fld id="{00D938EE-946B-4A3C-9D81-4DE06878B76A}" type="slidenum">
              <a:rPr lang="en-US" sz="1200">
                <a:solidFill>
                  <a:srgbClr val="FFFFFF"/>
                </a:solidFill>
                <a:latin typeface="GillSans"/>
                <a:ea typeface="ヒラギノ角ゴ Pro W3"/>
                <a:cs typeface="ヒラギノ角ゴ Pro W3"/>
                <a:sym typeface="GillSans"/>
              </a:rPr>
              <a:pPr algn="r"/>
              <a:t>4</a:t>
            </a:fld>
            <a:endParaRPr lang="en-US" sz="1200">
              <a:solidFill>
                <a:srgbClr val="FFFFFF"/>
              </a:solidFill>
              <a:latin typeface="GillSans"/>
              <a:ea typeface="ヒラギノ角ゴ Pro W3"/>
              <a:cs typeface="ヒラギノ角ゴ Pro W3"/>
              <a:sym typeface="GillSans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/>
        </p:spPr>
      </p:sp>
      <p:sp>
        <p:nvSpPr>
          <p:cNvPr id="33796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3608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latin typeface="Arial" pitchFamily="34" charset="0"/>
                <a:ea typeface="ＭＳ Ｐゴシック" pitchFamily="34" charset="-128"/>
              </a:rPr>
              <a:pPr/>
              <a:t>40</a:t>
            </a:fld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620793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latin typeface="Arial" pitchFamily="34" charset="0"/>
                <a:ea typeface="ＭＳ Ｐゴシック" pitchFamily="34" charset="-128"/>
              </a:rPr>
              <a:pPr/>
              <a:t>41</a:t>
            </a:fld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15269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latin typeface="Arial" pitchFamily="34" charset="0"/>
                <a:ea typeface="ＭＳ Ｐゴシック" pitchFamily="34" charset="-128"/>
              </a:rPr>
              <a:pPr/>
              <a:t>42</a:t>
            </a:fld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GB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33918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latin typeface="Arial" pitchFamily="34" charset="0"/>
                <a:ea typeface="ＭＳ Ｐゴシック" pitchFamily="34" charset="-128"/>
              </a:rPr>
              <a:pPr/>
              <a:t>43</a:t>
            </a:fld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GB" dirty="0" smtClean="0">
                <a:latin typeface="Arial" pitchFamily="34" charset="0"/>
                <a:ea typeface="ＭＳ Ｐゴシック" pitchFamily="34" charset="-128"/>
              </a:rPr>
              <a:t>Use</a:t>
            </a:r>
            <a:r>
              <a:rPr lang="en-GB" baseline="0" dirty="0" smtClean="0">
                <a:latin typeface="Arial" pitchFamily="34" charset="0"/>
                <a:ea typeface="ＭＳ Ｐゴシック" pitchFamily="34" charset="-128"/>
              </a:rPr>
              <a:t> T here</a:t>
            </a:r>
            <a:endParaRPr lang="en-GB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74634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latin typeface="Arial" pitchFamily="34" charset="0"/>
                <a:ea typeface="ＭＳ Ｐゴシック" pitchFamily="34" charset="-128"/>
              </a:rPr>
              <a:pPr/>
              <a:t>44</a:t>
            </a:fld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GB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90423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latin typeface="Arial" pitchFamily="34" charset="0"/>
                <a:ea typeface="ＭＳ Ｐゴシック" pitchFamily="34" charset="-128"/>
              </a:rPr>
              <a:pPr/>
              <a:t>45</a:t>
            </a:fld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GB" dirty="0" smtClean="0">
                <a:latin typeface="Arial" pitchFamily="34" charset="0"/>
                <a:ea typeface="ＭＳ Ｐゴシック" pitchFamily="34" charset="-128"/>
              </a:rPr>
              <a:t>Replace sigma by </a:t>
            </a:r>
            <a:r>
              <a:rPr lang="en-GB" dirty="0" err="1" smtClean="0">
                <a:latin typeface="Arial" pitchFamily="34" charset="0"/>
                <a:ea typeface="ＭＳ Ｐゴシック" pitchFamily="34" charset="-128"/>
              </a:rPr>
              <a:t>Im</a:t>
            </a:r>
            <a:r>
              <a:rPr lang="en-GB" dirty="0" smtClean="0">
                <a:latin typeface="Arial" pitchFamily="34" charset="0"/>
                <a:ea typeface="ＭＳ Ｐゴシック" pitchFamily="34" charset="-128"/>
              </a:rPr>
              <a:t>[sigma]</a:t>
            </a:r>
          </a:p>
        </p:txBody>
      </p:sp>
    </p:spTree>
    <p:extLst>
      <p:ext uri="{BB962C8B-B14F-4D97-AF65-F5344CB8AC3E}">
        <p14:creationId xmlns:p14="http://schemas.microsoft.com/office/powerpoint/2010/main" val="3422990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latin typeface="Arial" pitchFamily="34" charset="0"/>
                <a:ea typeface="ＭＳ Ｐゴシック" pitchFamily="34" charset="-128"/>
              </a:rPr>
              <a:pPr/>
              <a:t>46</a:t>
            </a:fld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GB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40037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latin typeface="Arial" pitchFamily="34" charset="0"/>
                <a:ea typeface="ＭＳ Ｐゴシック" pitchFamily="34" charset="-128"/>
              </a:rPr>
              <a:pPr/>
              <a:t>47</a:t>
            </a:fld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GB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97658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1422" tIns="45712" rIns="91422" bIns="45712" anchor="b"/>
          <a:lstStyle/>
          <a:p>
            <a:pPr algn="r"/>
            <a:fld id="{549C28DD-1DE5-4640-8BB3-79B9CBE09824}" type="slidenum">
              <a:rPr lang="en-US" sz="1200">
                <a:solidFill>
                  <a:srgbClr val="FFFFFF"/>
                </a:solidFill>
                <a:latin typeface="GillSans"/>
                <a:ea typeface="ヒラギノ角ゴ Pro W3"/>
                <a:cs typeface="ヒラギノ角ゴ Pro W3"/>
                <a:sym typeface="GillSans"/>
              </a:rPr>
              <a:pPr algn="r"/>
              <a:t>48</a:t>
            </a:fld>
            <a:endParaRPr lang="en-US" sz="1200">
              <a:solidFill>
                <a:srgbClr val="FFFFFF"/>
              </a:solidFill>
              <a:latin typeface="GillSans"/>
              <a:ea typeface="ヒラギノ角ゴ Pro W3"/>
              <a:cs typeface="ヒラギノ角ゴ Pro W3"/>
              <a:sym typeface="GillSans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baseline="0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398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1422" tIns="45712" rIns="91422" bIns="45712" anchor="b"/>
          <a:lstStyle/>
          <a:p>
            <a:pPr algn="r"/>
            <a:fld id="{549C28DD-1DE5-4640-8BB3-79B9CBE09824}" type="slidenum">
              <a:rPr lang="en-US" sz="1200">
                <a:solidFill>
                  <a:srgbClr val="FFFFFF"/>
                </a:solidFill>
                <a:latin typeface="GillSans"/>
                <a:ea typeface="ヒラギノ角ゴ Pro W3"/>
                <a:cs typeface="ヒラギノ角ゴ Pro W3"/>
                <a:sym typeface="GillSans"/>
              </a:rPr>
              <a:pPr algn="r"/>
              <a:t>49</a:t>
            </a:fld>
            <a:endParaRPr lang="en-US" sz="1200">
              <a:solidFill>
                <a:srgbClr val="FFFFFF"/>
              </a:solidFill>
              <a:latin typeface="GillSans"/>
              <a:ea typeface="ヒラギノ角ゴ Pro W3"/>
              <a:cs typeface="ヒラギノ角ゴ Pro W3"/>
              <a:sym typeface="GillSans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GB" baseline="0" dirty="0" smtClean="0">
                <a:latin typeface="Arial" pitchFamily="34" charset="0"/>
              </a:rPr>
              <a:t>Mention: all based on localized orbitals basis sets</a:t>
            </a:r>
            <a:endParaRPr lang="en-GB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852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1422" tIns="45712" rIns="91422" bIns="45712" anchor="b"/>
          <a:lstStyle/>
          <a:p>
            <a:pPr algn="r"/>
            <a:fld id="{00D938EE-946B-4A3C-9D81-4DE06878B76A}" type="slidenum">
              <a:rPr lang="en-US" sz="1200">
                <a:solidFill>
                  <a:srgbClr val="FFFFFF"/>
                </a:solidFill>
                <a:latin typeface="GillSans"/>
                <a:ea typeface="ヒラギノ角ゴ Pro W3"/>
                <a:cs typeface="ヒラギノ角ゴ Pro W3"/>
                <a:sym typeface="GillSans"/>
              </a:rPr>
              <a:pPr algn="r"/>
              <a:t>5</a:t>
            </a:fld>
            <a:endParaRPr lang="en-US" sz="1200">
              <a:solidFill>
                <a:srgbClr val="FFFFFF"/>
              </a:solidFill>
              <a:latin typeface="GillSans"/>
              <a:ea typeface="ヒラギノ角ゴ Pro W3"/>
              <a:cs typeface="ヒラギノ角ゴ Pro W3"/>
              <a:sym typeface="GillSans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/>
        </p:spPr>
      </p:sp>
      <p:sp>
        <p:nvSpPr>
          <p:cNvPr id="33796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GB" smtClean="0">
                <a:latin typeface="Arial" pitchFamily="34" charset="0"/>
              </a:rPr>
              <a:t>Mention</a:t>
            </a:r>
            <a:r>
              <a:rPr lang="en-GB" dirty="0" smtClean="0">
                <a:latin typeface="Arial" pitchFamily="34" charset="0"/>
              </a:rPr>
              <a:t>:</a:t>
            </a:r>
            <a:r>
              <a:rPr lang="en-GB" baseline="0" dirty="0" smtClean="0">
                <a:latin typeface="Arial" pitchFamily="34" charset="0"/>
              </a:rPr>
              <a:t> “is it predictive”: once we know all atomic positions, can we predict the transport properties?</a:t>
            </a:r>
            <a:endParaRPr lang="en-GB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1641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/>
              <a:t>50</a:t>
            </a:fld>
            <a:endParaRPr lang="en-US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78426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latin typeface="Arial" pitchFamily="34" charset="0"/>
                <a:ea typeface="ＭＳ Ｐゴシック" pitchFamily="34" charset="-128"/>
              </a:rPr>
              <a:pPr/>
              <a:t>51</a:t>
            </a:fld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90978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latin typeface="Arial" pitchFamily="34" charset="0"/>
                <a:ea typeface="ＭＳ Ｐゴシック" pitchFamily="34" charset="-128"/>
              </a:rPr>
              <a:pPr/>
              <a:t>52</a:t>
            </a:fld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GB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88650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latin typeface="Arial" pitchFamily="34" charset="0"/>
                <a:ea typeface="ＭＳ Ｐゴシック" pitchFamily="34" charset="-128"/>
              </a:rPr>
              <a:pPr/>
              <a:t>53</a:t>
            </a:fld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324034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latin typeface="Arial" pitchFamily="34" charset="0"/>
                <a:ea typeface="ＭＳ Ｐゴシック" pitchFamily="34" charset="-128"/>
              </a:rPr>
              <a:pPr/>
              <a:t>54</a:t>
            </a:fld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GB" dirty="0" smtClean="0">
                <a:latin typeface="Arial" pitchFamily="34" charset="0"/>
                <a:ea typeface="ＭＳ Ｐゴシック" pitchFamily="34" charset="-128"/>
              </a:rPr>
              <a:t>What is delta? The coupling?</a:t>
            </a:r>
          </a:p>
        </p:txBody>
      </p:sp>
    </p:spTree>
    <p:extLst>
      <p:ext uri="{BB962C8B-B14F-4D97-AF65-F5344CB8AC3E}">
        <p14:creationId xmlns:p14="http://schemas.microsoft.com/office/powerpoint/2010/main" val="15934999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latin typeface="Arial" pitchFamily="34" charset="0"/>
                <a:ea typeface="ＭＳ Ｐゴシック" pitchFamily="34" charset="-128"/>
              </a:rPr>
              <a:pPr/>
              <a:t>55</a:t>
            </a:fld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GB" baseline="0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8662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latin typeface="Arial" pitchFamily="34" charset="0"/>
                <a:ea typeface="ＭＳ Ｐゴシック" pitchFamily="34" charset="-128"/>
              </a:rPr>
              <a:pPr/>
              <a:t>56</a:t>
            </a:fld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GB" baseline="0" dirty="0" smtClean="0">
                <a:latin typeface="Arial" pitchFamily="34" charset="0"/>
                <a:ea typeface="ＭＳ Ｐゴシック" pitchFamily="34" charset="-128"/>
              </a:rPr>
              <a:t>Mention: total current is not just a transmission function: incoherent transport</a:t>
            </a:r>
          </a:p>
        </p:txBody>
      </p:sp>
    </p:spTree>
    <p:extLst>
      <p:ext uri="{BB962C8B-B14F-4D97-AF65-F5344CB8AC3E}">
        <p14:creationId xmlns:p14="http://schemas.microsoft.com/office/powerpoint/2010/main" val="13893262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latin typeface="Arial" pitchFamily="34" charset="0"/>
                <a:ea typeface="ＭＳ Ｐゴシック" pitchFamily="34" charset="-128"/>
              </a:rPr>
              <a:pPr/>
              <a:t>57</a:t>
            </a:fld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GB" dirty="0" err="1" smtClean="0">
                <a:latin typeface="Arial" pitchFamily="34" charset="0"/>
                <a:ea typeface="ＭＳ Ｐゴシック" pitchFamily="34" charset="-128"/>
              </a:rPr>
              <a:t>Yyy</a:t>
            </a:r>
            <a:r>
              <a:rPr lang="en-GB" dirty="0" smtClean="0">
                <a:latin typeface="Arial" pitchFamily="34" charset="0"/>
                <a:ea typeface="ＭＳ Ｐゴシック" pitchFamily="34" charset="-128"/>
              </a:rPr>
              <a:t>:</a:t>
            </a:r>
            <a:r>
              <a:rPr lang="en-GB" baseline="0" dirty="0" smtClean="0">
                <a:latin typeface="Arial" pitchFamily="34" charset="0"/>
                <a:ea typeface="ＭＳ Ｐゴシック" pitchFamily="34" charset="-128"/>
              </a:rPr>
              <a:t> reduce text</a:t>
            </a:r>
            <a:endParaRPr lang="en-GB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0110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1422" tIns="45712" rIns="91422" bIns="45712" anchor="b"/>
          <a:lstStyle/>
          <a:p>
            <a:pPr algn="r"/>
            <a:fld id="{00D938EE-946B-4A3C-9D81-4DE06878B76A}" type="slidenum">
              <a:rPr lang="en-US" sz="1200">
                <a:solidFill>
                  <a:srgbClr val="FFFFFF"/>
                </a:solidFill>
                <a:latin typeface="GillSans"/>
                <a:ea typeface="ヒラギノ角ゴ Pro W3"/>
                <a:cs typeface="ヒラギノ角ゴ Pro W3"/>
                <a:sym typeface="GillSans"/>
              </a:rPr>
              <a:pPr algn="r"/>
              <a:t>6</a:t>
            </a:fld>
            <a:endParaRPr lang="en-US" sz="1200">
              <a:solidFill>
                <a:srgbClr val="FFFFFF"/>
              </a:solidFill>
              <a:latin typeface="GillSans"/>
              <a:ea typeface="ヒラギノ角ゴ Pro W3"/>
              <a:cs typeface="ヒラギノ角ゴ Pro W3"/>
              <a:sym typeface="GillSans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/>
        </p:spPr>
      </p:sp>
      <p:sp>
        <p:nvSpPr>
          <p:cNvPr id="33796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874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1422" tIns="45712" rIns="91422" bIns="45712" anchor="b"/>
          <a:lstStyle/>
          <a:p>
            <a:pPr algn="r"/>
            <a:fld id="{03A20B04-FA7F-4BCE-B405-379CF6DA4D06}" type="slidenum">
              <a:rPr lang="en-US" sz="1200">
                <a:solidFill>
                  <a:srgbClr val="FFFFFF"/>
                </a:solidFill>
                <a:latin typeface="GillSans"/>
                <a:ea typeface="ヒラギノ角ゴ Pro W3"/>
                <a:cs typeface="ヒラギノ角ゴ Pro W3"/>
                <a:sym typeface="GillSans"/>
              </a:rPr>
              <a:pPr algn="r"/>
              <a:t>7</a:t>
            </a:fld>
            <a:endParaRPr lang="en-US" sz="1200">
              <a:solidFill>
                <a:srgbClr val="FFFFFF"/>
              </a:solidFill>
              <a:latin typeface="GillSans"/>
              <a:ea typeface="ヒラギノ角ゴ Pro W3"/>
              <a:cs typeface="ヒラギノ角ゴ Pro W3"/>
              <a:sym typeface="GillSans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629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6837B33-832D-42D5-B072-F621853EB28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2657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latin typeface="Arial" pitchFamily="34" charset="0"/>
                <a:ea typeface="ＭＳ Ｐゴシック" pitchFamily="34" charset="-128"/>
              </a:rPr>
              <a:pPr/>
              <a:t>9</a:t>
            </a:fld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1250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1"/>
          <p:cNvSpPr txBox="1">
            <a:spLocks noChangeArrowheads="1"/>
          </p:cNvSpPr>
          <p:nvPr userDrawn="1"/>
        </p:nvSpPr>
        <p:spPr bwMode="auto">
          <a:xfrm>
            <a:off x="304800" y="2819400"/>
            <a:ext cx="6553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en-GB">
              <a:latin typeface="Arial" charset="0"/>
              <a:ea typeface="ＭＳ Ｐゴシック" pitchFamily="-65" charset="-128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0"/>
            <a:ext cx="7772400" cy="1362075"/>
          </a:xfrm>
        </p:spPr>
        <p:txBody>
          <a:bodyPr/>
          <a:lstStyle>
            <a:lvl1pPr algn="l">
              <a:defRPr sz="2800" b="1" cap="all"/>
            </a:lvl1pPr>
          </a:lstStyle>
          <a:p>
            <a:r>
              <a:rPr lang="ga-IE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7400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ga-IE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67BCD8-B17B-4C3B-B1FB-8AF03A382E6C}" type="datetime1">
              <a:rPr lang="en-US">
                <a:solidFill>
                  <a:srgbClr val="969696"/>
                </a:solidFill>
              </a:rPr>
              <a:pPr>
                <a:defRPr/>
              </a:pPr>
              <a:t>10/22/2014</a:t>
            </a:fld>
            <a:endParaRPr lang="en-US" sz="1400">
              <a:solidFill>
                <a:srgbClr val="969696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</a:rPr>
              <a:t>© CRANN 09</a:t>
            </a:r>
            <a:endParaRPr lang="en-US" sz="1200">
              <a:solidFill>
                <a:srgbClr val="969696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456290-6597-4648-B548-45E33531ED86}" type="slidenum">
              <a:rPr lang="en-US">
                <a:solidFill>
                  <a:srgbClr val="96969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787360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148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 dirty="0" smtClean="0"/>
              <a:t>Click to edit Master text styles</a:t>
            </a:r>
          </a:p>
          <a:p>
            <a:pPr lvl="1"/>
            <a:r>
              <a:rPr lang="ga-IE" dirty="0" smtClean="0"/>
              <a:t>Second level</a:t>
            </a:r>
          </a:p>
          <a:p>
            <a:pPr lvl="2"/>
            <a:r>
              <a:rPr lang="ga-IE" dirty="0" smtClean="0"/>
              <a:t>Third level</a:t>
            </a:r>
          </a:p>
          <a:p>
            <a:pPr lvl="3"/>
            <a:r>
              <a:rPr lang="ga-IE" dirty="0" smtClean="0"/>
              <a:t>Fourth level</a:t>
            </a:r>
          </a:p>
          <a:p>
            <a:pPr lvl="4"/>
            <a:r>
              <a:rPr lang="ga-IE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1148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968162-F184-47B3-AFE9-59588D052058}" type="datetime1">
              <a:rPr lang="en-US">
                <a:solidFill>
                  <a:srgbClr val="969696"/>
                </a:solidFill>
              </a:rPr>
              <a:pPr>
                <a:defRPr/>
              </a:pPr>
              <a:t>10/22/2014</a:t>
            </a:fld>
            <a:endParaRPr lang="en-US" sz="1400">
              <a:solidFill>
                <a:srgbClr val="969696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</a:rPr>
              <a:t>© CRANN 09</a:t>
            </a:r>
            <a:endParaRPr lang="en-US" sz="1200">
              <a:solidFill>
                <a:srgbClr val="969696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F8D72C-A5A4-4E94-B6FF-EA7FC2663148}" type="slidenum">
              <a:rPr lang="en-US">
                <a:solidFill>
                  <a:srgbClr val="96969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05934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E3BC90-F411-40C4-B404-CCE8A7566B40}" type="datetime1">
              <a:rPr lang="en-US">
                <a:solidFill>
                  <a:srgbClr val="969696"/>
                </a:solidFill>
              </a:rPr>
              <a:pPr>
                <a:defRPr/>
              </a:pPr>
              <a:t>10/22/2014</a:t>
            </a:fld>
            <a:endParaRPr lang="en-US" sz="1400">
              <a:solidFill>
                <a:srgbClr val="969696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</a:rPr>
              <a:t>© CRANN 09</a:t>
            </a:r>
            <a:endParaRPr lang="en-US" sz="1200">
              <a:solidFill>
                <a:srgbClr val="969696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7D8F80-E1DA-4AFB-882D-EDA76E14D3E3}" type="slidenum">
              <a:rPr lang="en-US">
                <a:solidFill>
                  <a:srgbClr val="96969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13816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622274-F62F-4E5C-8194-D6385DCB5DA5}" type="datetime1">
              <a:rPr lang="en-US" smtClean="0">
                <a:solidFill>
                  <a:srgbClr val="474948"/>
                </a:solidFill>
              </a:rPr>
              <a:pPr>
                <a:defRPr/>
              </a:pPr>
              <a:t>10/22/2014</a:t>
            </a:fld>
            <a:endParaRPr lang="en-US" sz="1400">
              <a:solidFill>
                <a:srgbClr val="474948"/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474948"/>
                </a:solidFill>
              </a:rPr>
              <a:t>© CRANN 09</a:t>
            </a:r>
            <a:endParaRPr lang="en-US" sz="1200">
              <a:solidFill>
                <a:srgbClr val="474948"/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410EB6-6930-4EB5-B619-60E3603F79D5}" type="slidenum">
              <a:rPr lang="en-US" smtClean="0">
                <a:solidFill>
                  <a:srgbClr val="474948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749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802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7933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19040" y="328320"/>
            <a:ext cx="8421840" cy="5626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28400" y="1355400"/>
            <a:ext cx="8420040" cy="3978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61161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19040" y="328320"/>
            <a:ext cx="8421840" cy="5626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28400" y="1355400"/>
            <a:ext cx="8420040" cy="39780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17433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19040" y="328320"/>
            <a:ext cx="8421840" cy="5626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28400" y="1355400"/>
            <a:ext cx="4108680" cy="39780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743000" y="1355400"/>
            <a:ext cx="4108680" cy="39780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88221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19040" y="328320"/>
            <a:ext cx="8421840" cy="5626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654683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19040" y="328320"/>
            <a:ext cx="8421840" cy="26082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3077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FD6827-E7CD-4CF5-B276-27CB8123A3FA}" type="datetime1">
              <a:rPr lang="en-US"/>
              <a:pPr>
                <a:defRPr/>
              </a:pPr>
              <a:t>10/22/2014</a:t>
            </a:fld>
            <a:endParaRPr lang="en-US" sz="140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CRANN 09</a:t>
            </a:r>
            <a:endParaRPr lang="en-US" sz="120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106D8-85C3-4246-BFEC-4F0427FE4D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19040" y="328320"/>
            <a:ext cx="8421840" cy="5626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28400" y="1355400"/>
            <a:ext cx="4108680" cy="1897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28400" y="3433320"/>
            <a:ext cx="4108680" cy="1897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743000" y="1355400"/>
            <a:ext cx="4108680" cy="39780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46120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19040" y="328320"/>
            <a:ext cx="8421840" cy="5626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28400" y="1355400"/>
            <a:ext cx="4108680" cy="39780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743000" y="1355400"/>
            <a:ext cx="4108680" cy="1897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743000" y="3433320"/>
            <a:ext cx="4108680" cy="1897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67523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19040" y="328320"/>
            <a:ext cx="8421840" cy="5626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28400" y="1355400"/>
            <a:ext cx="4108680" cy="1897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743000" y="1355400"/>
            <a:ext cx="4108680" cy="1897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28400" y="3433320"/>
            <a:ext cx="8420040" cy="1897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87682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19040" y="328320"/>
            <a:ext cx="8421840" cy="5626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28400" y="1355400"/>
            <a:ext cx="8420040" cy="1897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28400" y="3433320"/>
            <a:ext cx="8420040" cy="1897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76542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19040" y="328320"/>
            <a:ext cx="8421840" cy="5626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28400" y="1355400"/>
            <a:ext cx="4108680" cy="1897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743000" y="1355400"/>
            <a:ext cx="4108680" cy="1897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743000" y="3433320"/>
            <a:ext cx="4108680" cy="1897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28400" y="3433320"/>
            <a:ext cx="4108680" cy="1897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97139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19040" y="328320"/>
            <a:ext cx="8421840" cy="5626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28400" y="1355400"/>
            <a:ext cx="8420040" cy="39780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28400" y="1355400"/>
            <a:ext cx="8420040" cy="39780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pic>
        <p:nvPicPr>
          <p:cNvPr id="78" name="Picture 77"/>
          <p:cNvPicPr/>
          <p:nvPr/>
        </p:nvPicPr>
        <p:blipFill>
          <a:blip r:embed="rId2"/>
          <a:stretch>
            <a:fillRect/>
          </a:stretch>
        </p:blipFill>
        <p:spPr>
          <a:xfrm>
            <a:off x="2145600" y="1355040"/>
            <a:ext cx="4985280" cy="3977640"/>
          </a:xfrm>
          <a:prstGeom prst="rect">
            <a:avLst/>
          </a:prstGeom>
          <a:ln>
            <a:noFill/>
          </a:ln>
        </p:spPr>
      </p:pic>
      <p:pic>
        <p:nvPicPr>
          <p:cNvPr id="79" name="Picture 78"/>
          <p:cNvPicPr/>
          <p:nvPr/>
        </p:nvPicPr>
        <p:blipFill>
          <a:blip r:embed="rId2"/>
          <a:stretch>
            <a:fillRect/>
          </a:stretch>
        </p:blipFill>
        <p:spPr>
          <a:xfrm>
            <a:off x="2145600" y="1355040"/>
            <a:ext cx="4985280" cy="39776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52017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1"/>
          <p:cNvSpPr txBox="1">
            <a:spLocks noChangeArrowheads="1"/>
          </p:cNvSpPr>
          <p:nvPr userDrawn="1"/>
        </p:nvSpPr>
        <p:spPr bwMode="auto">
          <a:xfrm>
            <a:off x="304800" y="2819400"/>
            <a:ext cx="6553200" cy="45720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en-GB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597370"/>
      </p:ext>
    </p:extLst>
  </p:cSld>
  <p:clrMapOvr>
    <a:masterClrMapping/>
  </p:clrMapOvr>
  <p:transition spd="slow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5CB849-FE12-4B17-8645-BAFB1850F227}" type="datetime1">
              <a:rPr lang="en-US">
                <a:solidFill>
                  <a:srgbClr val="969696"/>
                </a:solidFill>
              </a:rPr>
              <a:pPr>
                <a:defRPr/>
              </a:pPr>
              <a:t>10/22/2014</a:t>
            </a:fld>
            <a:endParaRPr lang="en-US" sz="1400">
              <a:solidFill>
                <a:srgbClr val="969696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</a:rPr>
              <a:t>© CRANN 09</a:t>
            </a:r>
            <a:endParaRPr lang="en-US" sz="1200">
              <a:solidFill>
                <a:srgbClr val="969696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A40631-5A43-463F-ABD9-8DC37D28E1B5}" type="slidenum">
              <a:rPr lang="en-US">
                <a:solidFill>
                  <a:srgbClr val="96969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690395"/>
      </p:ext>
    </p:extLst>
  </p:cSld>
  <p:clrMapOvr>
    <a:masterClrMapping/>
  </p:clrMapOvr>
  <p:transition spd="slow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 dirty="0" smtClean="0"/>
              <a:t>Click to edit Master text styles</a:t>
            </a:r>
          </a:p>
          <a:p>
            <a:pPr lvl="1"/>
            <a:r>
              <a:rPr lang="ga-IE" dirty="0" smtClean="0"/>
              <a:t>Second level</a:t>
            </a:r>
          </a:p>
          <a:p>
            <a:pPr lvl="2"/>
            <a:r>
              <a:rPr lang="ga-IE" dirty="0" smtClean="0"/>
              <a:t>Third level</a:t>
            </a:r>
          </a:p>
          <a:p>
            <a:pPr lvl="3"/>
            <a:r>
              <a:rPr lang="ga-IE" dirty="0" smtClean="0"/>
              <a:t>Fourth level</a:t>
            </a:r>
          </a:p>
          <a:p>
            <a:pPr lvl="4"/>
            <a:r>
              <a:rPr lang="ga-IE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232A2C-CED9-4AD1-9CFF-195C860A3AA6}" type="datetime1">
              <a:rPr lang="en-US">
                <a:solidFill>
                  <a:srgbClr val="969696"/>
                </a:solidFill>
              </a:rPr>
              <a:pPr>
                <a:defRPr/>
              </a:pPr>
              <a:t>10/22/2014</a:t>
            </a:fld>
            <a:endParaRPr lang="en-US" sz="1400">
              <a:solidFill>
                <a:srgbClr val="969696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</a:rPr>
              <a:t>© CRANN 09</a:t>
            </a:r>
            <a:endParaRPr lang="en-US" sz="1200">
              <a:solidFill>
                <a:srgbClr val="969696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76D6ED-33AD-4CF7-8BBB-BD0F19D6DDE4}" type="slidenum">
              <a:rPr lang="en-US">
                <a:solidFill>
                  <a:srgbClr val="96969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971908"/>
      </p:ext>
    </p:extLst>
  </p:cSld>
  <p:clrMapOvr>
    <a:masterClrMapping/>
  </p:clrMapOvr>
  <p:transition spd="slow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0"/>
            <a:ext cx="7772400" cy="1362075"/>
          </a:xfrm>
        </p:spPr>
        <p:txBody>
          <a:bodyPr/>
          <a:lstStyle>
            <a:lvl1pPr algn="l">
              <a:defRPr sz="2800" b="1" cap="all"/>
            </a:lvl1pPr>
          </a:lstStyle>
          <a:p>
            <a:r>
              <a:rPr lang="ga-IE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7400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ga-IE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67BCD8-B17B-4C3B-B1FB-8AF03A382E6C}" type="datetime1">
              <a:rPr lang="en-US">
                <a:solidFill>
                  <a:srgbClr val="969696"/>
                </a:solidFill>
              </a:rPr>
              <a:pPr>
                <a:defRPr/>
              </a:pPr>
              <a:t>10/22/2014</a:t>
            </a:fld>
            <a:endParaRPr lang="en-US" sz="1400">
              <a:solidFill>
                <a:srgbClr val="969696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</a:rPr>
              <a:t>© CRANN 09</a:t>
            </a:r>
            <a:endParaRPr lang="en-US" sz="1200">
              <a:solidFill>
                <a:srgbClr val="969696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456290-6597-4648-B548-45E33531ED86}" type="slidenum">
              <a:rPr lang="en-US">
                <a:solidFill>
                  <a:srgbClr val="96969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317002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 dirty="0" smtClean="0"/>
              <a:t>Click to edit Master text styles</a:t>
            </a:r>
          </a:p>
          <a:p>
            <a:pPr lvl="1"/>
            <a:r>
              <a:rPr lang="ga-IE" dirty="0" smtClean="0"/>
              <a:t>Second level</a:t>
            </a:r>
          </a:p>
          <a:p>
            <a:pPr lvl="2"/>
            <a:r>
              <a:rPr lang="ga-IE" dirty="0" smtClean="0"/>
              <a:t>Third level</a:t>
            </a:r>
          </a:p>
          <a:p>
            <a:pPr lvl="3"/>
            <a:r>
              <a:rPr lang="ga-IE" dirty="0" smtClean="0"/>
              <a:t>Fourth level</a:t>
            </a:r>
          </a:p>
          <a:p>
            <a:pPr lvl="4"/>
            <a:r>
              <a:rPr lang="ga-IE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C9A55F-7929-4C37-AAE9-2233CE083404}" type="datetime1">
              <a:rPr lang="en-US"/>
              <a:pPr>
                <a:defRPr/>
              </a:pPr>
              <a:t>10/22/2014</a:t>
            </a:fld>
            <a:endParaRPr lang="en-US" sz="14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CRANN 09</a:t>
            </a:r>
            <a:endParaRPr lang="en-US" sz="12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DD3ED5-260C-4E98-A859-5CD68FB5C5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148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 dirty="0" smtClean="0"/>
              <a:t>Click to edit Master text styles</a:t>
            </a:r>
          </a:p>
          <a:p>
            <a:pPr lvl="1"/>
            <a:r>
              <a:rPr lang="ga-IE" dirty="0" smtClean="0"/>
              <a:t>Second level</a:t>
            </a:r>
          </a:p>
          <a:p>
            <a:pPr lvl="2"/>
            <a:r>
              <a:rPr lang="ga-IE" dirty="0" smtClean="0"/>
              <a:t>Third level</a:t>
            </a:r>
          </a:p>
          <a:p>
            <a:pPr lvl="3"/>
            <a:r>
              <a:rPr lang="ga-IE" dirty="0" smtClean="0"/>
              <a:t>Fourth level</a:t>
            </a:r>
          </a:p>
          <a:p>
            <a:pPr lvl="4"/>
            <a:r>
              <a:rPr lang="ga-IE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1148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968162-F184-47B3-AFE9-59588D052058}" type="datetime1">
              <a:rPr lang="en-US">
                <a:solidFill>
                  <a:srgbClr val="969696"/>
                </a:solidFill>
              </a:rPr>
              <a:pPr>
                <a:defRPr/>
              </a:pPr>
              <a:t>10/22/2014</a:t>
            </a:fld>
            <a:endParaRPr lang="en-US" sz="1400">
              <a:solidFill>
                <a:srgbClr val="969696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</a:rPr>
              <a:t>© CRANN 09</a:t>
            </a:r>
            <a:endParaRPr lang="en-US" sz="1200">
              <a:solidFill>
                <a:srgbClr val="969696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F8D72C-A5A4-4E94-B6FF-EA7FC2663148}" type="slidenum">
              <a:rPr lang="en-US">
                <a:solidFill>
                  <a:srgbClr val="96969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652350"/>
      </p:ext>
    </p:extLst>
  </p:cSld>
  <p:clrMapOvr>
    <a:masterClrMapping/>
  </p:clrMapOvr>
  <p:transition spd="slow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E3BC90-F411-40C4-B404-CCE8A7566B40}" type="datetime1">
              <a:rPr lang="en-US">
                <a:solidFill>
                  <a:srgbClr val="969696"/>
                </a:solidFill>
              </a:rPr>
              <a:pPr>
                <a:defRPr/>
              </a:pPr>
              <a:t>10/22/2014</a:t>
            </a:fld>
            <a:endParaRPr lang="en-US" sz="1400">
              <a:solidFill>
                <a:srgbClr val="969696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</a:rPr>
              <a:t>© CRANN 09</a:t>
            </a:r>
            <a:endParaRPr lang="en-US" sz="1200">
              <a:solidFill>
                <a:srgbClr val="969696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7D8F80-E1DA-4AFB-882D-EDA76E14D3E3}" type="slidenum">
              <a:rPr lang="en-US">
                <a:solidFill>
                  <a:srgbClr val="96969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9554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622274-F62F-4E5C-8194-D6385DCB5DA5}" type="datetime1">
              <a:rPr lang="en-US" smtClean="0">
                <a:solidFill>
                  <a:srgbClr val="474948"/>
                </a:solidFill>
              </a:rPr>
              <a:pPr>
                <a:defRPr/>
              </a:pPr>
              <a:t>10/22/2014</a:t>
            </a:fld>
            <a:endParaRPr lang="en-US" sz="1400">
              <a:solidFill>
                <a:srgbClr val="474948"/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474948"/>
                </a:solidFill>
              </a:rPr>
              <a:t>© CRANN 09</a:t>
            </a:r>
            <a:endParaRPr lang="en-US" sz="1200">
              <a:solidFill>
                <a:srgbClr val="474948"/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410EB6-6930-4EB5-B619-60E3603F79D5}" type="slidenum">
              <a:rPr lang="en-US" smtClean="0">
                <a:solidFill>
                  <a:srgbClr val="474948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749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515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1"/>
          <p:cNvSpPr txBox="1">
            <a:spLocks noChangeArrowheads="1"/>
          </p:cNvSpPr>
          <p:nvPr userDrawn="1"/>
        </p:nvSpPr>
        <p:spPr bwMode="auto">
          <a:xfrm>
            <a:off x="304800" y="2819400"/>
            <a:ext cx="6553200" cy="45720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en-GB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421243"/>
      </p:ext>
    </p:extLst>
  </p:cSld>
  <p:clrMapOvr>
    <a:masterClrMapping/>
  </p:clrMapOvr>
  <p:transition spd="slow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5CB849-FE12-4B17-8645-BAFB1850F227}" type="datetime1">
              <a:rPr lang="en-US">
                <a:solidFill>
                  <a:srgbClr val="969696"/>
                </a:solidFill>
              </a:rPr>
              <a:pPr>
                <a:defRPr/>
              </a:pPr>
              <a:t>10/22/2014</a:t>
            </a:fld>
            <a:endParaRPr lang="en-US" sz="1400">
              <a:solidFill>
                <a:srgbClr val="969696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</a:rPr>
              <a:t>© CRANN 09</a:t>
            </a:r>
            <a:endParaRPr lang="en-US" sz="1200">
              <a:solidFill>
                <a:srgbClr val="969696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A40631-5A43-463F-ABD9-8DC37D28E1B5}" type="slidenum">
              <a:rPr lang="en-US">
                <a:solidFill>
                  <a:srgbClr val="96969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295366"/>
      </p:ext>
    </p:extLst>
  </p:cSld>
  <p:clrMapOvr>
    <a:masterClrMapping/>
  </p:clrMapOvr>
  <p:transition spd="slow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 dirty="0" smtClean="0"/>
              <a:t>Click to edit Master text styles</a:t>
            </a:r>
          </a:p>
          <a:p>
            <a:pPr lvl="1"/>
            <a:r>
              <a:rPr lang="ga-IE" dirty="0" smtClean="0"/>
              <a:t>Second level</a:t>
            </a:r>
          </a:p>
          <a:p>
            <a:pPr lvl="2"/>
            <a:r>
              <a:rPr lang="ga-IE" dirty="0" smtClean="0"/>
              <a:t>Third level</a:t>
            </a:r>
          </a:p>
          <a:p>
            <a:pPr lvl="3"/>
            <a:r>
              <a:rPr lang="ga-IE" dirty="0" smtClean="0"/>
              <a:t>Fourth level</a:t>
            </a:r>
          </a:p>
          <a:p>
            <a:pPr lvl="4"/>
            <a:r>
              <a:rPr lang="ga-IE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232A2C-CED9-4AD1-9CFF-195C860A3AA6}" type="datetime1">
              <a:rPr lang="en-US">
                <a:solidFill>
                  <a:srgbClr val="969696"/>
                </a:solidFill>
              </a:rPr>
              <a:pPr>
                <a:defRPr/>
              </a:pPr>
              <a:t>10/22/2014</a:t>
            </a:fld>
            <a:endParaRPr lang="en-US" sz="1400">
              <a:solidFill>
                <a:srgbClr val="969696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</a:rPr>
              <a:t>© CRANN 09</a:t>
            </a:r>
            <a:endParaRPr lang="en-US" sz="1200">
              <a:solidFill>
                <a:srgbClr val="969696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76D6ED-33AD-4CF7-8BBB-BD0F19D6DDE4}" type="slidenum">
              <a:rPr lang="en-US">
                <a:solidFill>
                  <a:srgbClr val="96969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494583"/>
      </p:ext>
    </p:extLst>
  </p:cSld>
  <p:clrMapOvr>
    <a:masterClrMapping/>
  </p:clrMapOvr>
  <p:transition spd="slow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0"/>
            <a:ext cx="7772400" cy="1362075"/>
          </a:xfrm>
        </p:spPr>
        <p:txBody>
          <a:bodyPr/>
          <a:lstStyle>
            <a:lvl1pPr algn="l">
              <a:defRPr sz="2800" b="1" cap="all"/>
            </a:lvl1pPr>
          </a:lstStyle>
          <a:p>
            <a:r>
              <a:rPr lang="ga-IE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7400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ga-IE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67BCD8-B17B-4C3B-B1FB-8AF03A382E6C}" type="datetime1">
              <a:rPr lang="en-US">
                <a:solidFill>
                  <a:srgbClr val="969696"/>
                </a:solidFill>
              </a:rPr>
              <a:pPr>
                <a:defRPr/>
              </a:pPr>
              <a:t>10/22/2014</a:t>
            </a:fld>
            <a:endParaRPr lang="en-US" sz="1400">
              <a:solidFill>
                <a:srgbClr val="969696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</a:rPr>
              <a:t>© CRANN 09</a:t>
            </a:r>
            <a:endParaRPr lang="en-US" sz="1200">
              <a:solidFill>
                <a:srgbClr val="969696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456290-6597-4648-B548-45E33531ED86}" type="slidenum">
              <a:rPr lang="en-US">
                <a:solidFill>
                  <a:srgbClr val="96969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102324"/>
      </p:ext>
    </p:extLst>
  </p:cSld>
  <p:clrMapOvr>
    <a:masterClrMapping/>
  </p:clrMapOvr>
  <p:transition spd="slow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148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 dirty="0" smtClean="0"/>
              <a:t>Click to edit Master text styles</a:t>
            </a:r>
          </a:p>
          <a:p>
            <a:pPr lvl="1"/>
            <a:r>
              <a:rPr lang="ga-IE" dirty="0" smtClean="0"/>
              <a:t>Second level</a:t>
            </a:r>
          </a:p>
          <a:p>
            <a:pPr lvl="2"/>
            <a:r>
              <a:rPr lang="ga-IE" dirty="0" smtClean="0"/>
              <a:t>Third level</a:t>
            </a:r>
          </a:p>
          <a:p>
            <a:pPr lvl="3"/>
            <a:r>
              <a:rPr lang="ga-IE" dirty="0" smtClean="0"/>
              <a:t>Fourth level</a:t>
            </a:r>
          </a:p>
          <a:p>
            <a:pPr lvl="4"/>
            <a:r>
              <a:rPr lang="ga-IE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1148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968162-F184-47B3-AFE9-59588D052058}" type="datetime1">
              <a:rPr lang="en-US">
                <a:solidFill>
                  <a:srgbClr val="969696"/>
                </a:solidFill>
              </a:rPr>
              <a:pPr>
                <a:defRPr/>
              </a:pPr>
              <a:t>10/22/2014</a:t>
            </a:fld>
            <a:endParaRPr lang="en-US" sz="1400">
              <a:solidFill>
                <a:srgbClr val="969696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</a:rPr>
              <a:t>© CRANN 09</a:t>
            </a:r>
            <a:endParaRPr lang="en-US" sz="1200">
              <a:solidFill>
                <a:srgbClr val="969696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F8D72C-A5A4-4E94-B6FF-EA7FC2663148}" type="slidenum">
              <a:rPr lang="en-US">
                <a:solidFill>
                  <a:srgbClr val="96969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104621"/>
      </p:ext>
    </p:extLst>
  </p:cSld>
  <p:clrMapOvr>
    <a:masterClrMapping/>
  </p:clrMapOvr>
  <p:transition spd="slow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E3BC90-F411-40C4-B404-CCE8A7566B40}" type="datetime1">
              <a:rPr lang="en-US">
                <a:solidFill>
                  <a:srgbClr val="969696"/>
                </a:solidFill>
              </a:rPr>
              <a:pPr>
                <a:defRPr/>
              </a:pPr>
              <a:t>10/22/2014</a:t>
            </a:fld>
            <a:endParaRPr lang="en-US" sz="1400">
              <a:solidFill>
                <a:srgbClr val="969696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</a:rPr>
              <a:t>© CRANN 09</a:t>
            </a:r>
            <a:endParaRPr lang="en-US" sz="1200">
              <a:solidFill>
                <a:srgbClr val="969696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7D8F80-E1DA-4AFB-882D-EDA76E14D3E3}" type="slidenum">
              <a:rPr lang="en-US">
                <a:solidFill>
                  <a:srgbClr val="96969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6472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622274-F62F-4E5C-8194-D6385DCB5DA5}" type="datetime1">
              <a:rPr lang="en-US" smtClean="0">
                <a:solidFill>
                  <a:srgbClr val="474948"/>
                </a:solidFill>
              </a:rPr>
              <a:pPr>
                <a:defRPr/>
              </a:pPr>
              <a:t>10/22/2014</a:t>
            </a:fld>
            <a:endParaRPr lang="en-US" sz="1400">
              <a:solidFill>
                <a:srgbClr val="474948"/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474948"/>
                </a:solidFill>
              </a:rPr>
              <a:t>© CRANN 09</a:t>
            </a:r>
            <a:endParaRPr lang="en-US" sz="1200">
              <a:solidFill>
                <a:srgbClr val="474948"/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410EB6-6930-4EB5-B619-60E3603F79D5}" type="slidenum">
              <a:rPr lang="en-US" smtClean="0">
                <a:solidFill>
                  <a:srgbClr val="474948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749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533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0"/>
            <a:ext cx="7772400" cy="1362075"/>
          </a:xfrm>
        </p:spPr>
        <p:txBody>
          <a:bodyPr/>
          <a:lstStyle>
            <a:lvl1pPr algn="l">
              <a:defRPr sz="2800" b="1" cap="all"/>
            </a:lvl1pPr>
          </a:lstStyle>
          <a:p>
            <a:r>
              <a:rPr lang="ga-IE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7400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ga-IE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2F8A9A-EC0D-4BAD-958C-B97FA0DB6C0A}" type="datetime1">
              <a:rPr lang="en-US"/>
              <a:pPr>
                <a:defRPr/>
              </a:pPr>
              <a:t>10/22/2014</a:t>
            </a:fld>
            <a:endParaRPr lang="en-US" sz="14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CRANN 09</a:t>
            </a:r>
            <a:endParaRPr lang="en-US" sz="12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ACA66F-3B3C-4164-9192-81EE312FD1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1"/>
          <p:cNvSpPr txBox="1">
            <a:spLocks noChangeArrowheads="1"/>
          </p:cNvSpPr>
          <p:nvPr userDrawn="1"/>
        </p:nvSpPr>
        <p:spPr bwMode="auto">
          <a:xfrm>
            <a:off x="304800" y="2819400"/>
            <a:ext cx="6553200" cy="45720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en-GB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699599"/>
      </p:ext>
    </p:extLst>
  </p:cSld>
  <p:clrMapOvr>
    <a:masterClrMapping/>
  </p:clrMapOvr>
  <p:transition spd="slow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5CB849-FE12-4B17-8645-BAFB1850F227}" type="datetime1">
              <a:rPr lang="en-US">
                <a:solidFill>
                  <a:srgbClr val="969696"/>
                </a:solidFill>
              </a:rPr>
              <a:pPr>
                <a:defRPr/>
              </a:pPr>
              <a:t>10/22/2014</a:t>
            </a:fld>
            <a:endParaRPr lang="en-US" sz="1400">
              <a:solidFill>
                <a:srgbClr val="969696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</a:rPr>
              <a:t>© CRANN 09</a:t>
            </a:r>
            <a:endParaRPr lang="en-US" sz="1200">
              <a:solidFill>
                <a:srgbClr val="969696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A40631-5A43-463F-ABD9-8DC37D28E1B5}" type="slidenum">
              <a:rPr lang="en-US">
                <a:solidFill>
                  <a:srgbClr val="96969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968730"/>
      </p:ext>
    </p:extLst>
  </p:cSld>
  <p:clrMapOvr>
    <a:masterClrMapping/>
  </p:clrMapOvr>
  <p:transition spd="slow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 dirty="0" smtClean="0"/>
              <a:t>Click to edit Master text styles</a:t>
            </a:r>
          </a:p>
          <a:p>
            <a:pPr lvl="1"/>
            <a:r>
              <a:rPr lang="ga-IE" dirty="0" smtClean="0"/>
              <a:t>Second level</a:t>
            </a:r>
          </a:p>
          <a:p>
            <a:pPr lvl="2"/>
            <a:r>
              <a:rPr lang="ga-IE" dirty="0" smtClean="0"/>
              <a:t>Third level</a:t>
            </a:r>
          </a:p>
          <a:p>
            <a:pPr lvl="3"/>
            <a:r>
              <a:rPr lang="ga-IE" dirty="0" smtClean="0"/>
              <a:t>Fourth level</a:t>
            </a:r>
          </a:p>
          <a:p>
            <a:pPr lvl="4"/>
            <a:r>
              <a:rPr lang="ga-IE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232A2C-CED9-4AD1-9CFF-195C860A3AA6}" type="datetime1">
              <a:rPr lang="en-US">
                <a:solidFill>
                  <a:srgbClr val="969696"/>
                </a:solidFill>
              </a:rPr>
              <a:pPr>
                <a:defRPr/>
              </a:pPr>
              <a:t>10/22/2014</a:t>
            </a:fld>
            <a:endParaRPr lang="en-US" sz="1400">
              <a:solidFill>
                <a:srgbClr val="969696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</a:rPr>
              <a:t>© CRANN 09</a:t>
            </a:r>
            <a:endParaRPr lang="en-US" sz="1200">
              <a:solidFill>
                <a:srgbClr val="969696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76D6ED-33AD-4CF7-8BBB-BD0F19D6DDE4}" type="slidenum">
              <a:rPr lang="en-US">
                <a:solidFill>
                  <a:srgbClr val="96969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114445"/>
      </p:ext>
    </p:extLst>
  </p:cSld>
  <p:clrMapOvr>
    <a:masterClrMapping/>
  </p:clrMapOvr>
  <p:transition spd="slow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0"/>
            <a:ext cx="7772400" cy="1362075"/>
          </a:xfrm>
        </p:spPr>
        <p:txBody>
          <a:bodyPr/>
          <a:lstStyle>
            <a:lvl1pPr algn="l">
              <a:defRPr sz="2800" b="1" cap="all"/>
            </a:lvl1pPr>
          </a:lstStyle>
          <a:p>
            <a:r>
              <a:rPr lang="ga-IE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7400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ga-IE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67BCD8-B17B-4C3B-B1FB-8AF03A382E6C}" type="datetime1">
              <a:rPr lang="en-US">
                <a:solidFill>
                  <a:srgbClr val="969696"/>
                </a:solidFill>
              </a:rPr>
              <a:pPr>
                <a:defRPr/>
              </a:pPr>
              <a:t>10/22/2014</a:t>
            </a:fld>
            <a:endParaRPr lang="en-US" sz="1400">
              <a:solidFill>
                <a:srgbClr val="969696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</a:rPr>
              <a:t>© CRANN 09</a:t>
            </a:r>
            <a:endParaRPr lang="en-US" sz="1200">
              <a:solidFill>
                <a:srgbClr val="969696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456290-6597-4648-B548-45E33531ED86}" type="slidenum">
              <a:rPr lang="en-US">
                <a:solidFill>
                  <a:srgbClr val="96969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213727"/>
      </p:ext>
    </p:extLst>
  </p:cSld>
  <p:clrMapOvr>
    <a:masterClrMapping/>
  </p:clrMapOvr>
  <p:transition spd="slow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148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 dirty="0" smtClean="0"/>
              <a:t>Click to edit Master text styles</a:t>
            </a:r>
          </a:p>
          <a:p>
            <a:pPr lvl="1"/>
            <a:r>
              <a:rPr lang="ga-IE" dirty="0" smtClean="0"/>
              <a:t>Second level</a:t>
            </a:r>
          </a:p>
          <a:p>
            <a:pPr lvl="2"/>
            <a:r>
              <a:rPr lang="ga-IE" dirty="0" smtClean="0"/>
              <a:t>Third level</a:t>
            </a:r>
          </a:p>
          <a:p>
            <a:pPr lvl="3"/>
            <a:r>
              <a:rPr lang="ga-IE" dirty="0" smtClean="0"/>
              <a:t>Fourth level</a:t>
            </a:r>
          </a:p>
          <a:p>
            <a:pPr lvl="4"/>
            <a:r>
              <a:rPr lang="ga-IE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1148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968162-F184-47B3-AFE9-59588D052058}" type="datetime1">
              <a:rPr lang="en-US">
                <a:solidFill>
                  <a:srgbClr val="969696"/>
                </a:solidFill>
              </a:rPr>
              <a:pPr>
                <a:defRPr/>
              </a:pPr>
              <a:t>10/22/2014</a:t>
            </a:fld>
            <a:endParaRPr lang="en-US" sz="1400">
              <a:solidFill>
                <a:srgbClr val="969696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</a:rPr>
              <a:t>© CRANN 09</a:t>
            </a:r>
            <a:endParaRPr lang="en-US" sz="1200">
              <a:solidFill>
                <a:srgbClr val="969696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F8D72C-A5A4-4E94-B6FF-EA7FC2663148}" type="slidenum">
              <a:rPr lang="en-US">
                <a:solidFill>
                  <a:srgbClr val="96969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305294"/>
      </p:ext>
    </p:extLst>
  </p:cSld>
  <p:clrMapOvr>
    <a:masterClrMapping/>
  </p:clrMapOvr>
  <p:transition spd="slow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E3BC90-F411-40C4-B404-CCE8A7566B40}" type="datetime1">
              <a:rPr lang="en-US">
                <a:solidFill>
                  <a:srgbClr val="969696"/>
                </a:solidFill>
              </a:rPr>
              <a:pPr>
                <a:defRPr/>
              </a:pPr>
              <a:t>10/22/2014</a:t>
            </a:fld>
            <a:endParaRPr lang="en-US" sz="1400">
              <a:solidFill>
                <a:srgbClr val="969696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</a:rPr>
              <a:t>© CRANN 09</a:t>
            </a:r>
            <a:endParaRPr lang="en-US" sz="1200">
              <a:solidFill>
                <a:srgbClr val="969696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7D8F80-E1DA-4AFB-882D-EDA76E14D3E3}" type="slidenum">
              <a:rPr lang="en-US">
                <a:solidFill>
                  <a:srgbClr val="96969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70164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622274-F62F-4E5C-8194-D6385DCB5DA5}" type="datetime1">
              <a:rPr lang="en-US" smtClean="0">
                <a:solidFill>
                  <a:srgbClr val="474948"/>
                </a:solidFill>
              </a:rPr>
              <a:pPr>
                <a:defRPr/>
              </a:pPr>
              <a:t>10/22/2014</a:t>
            </a:fld>
            <a:endParaRPr lang="en-US" sz="1400">
              <a:solidFill>
                <a:srgbClr val="474948"/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474948"/>
                </a:solidFill>
              </a:rPr>
              <a:t>© CRANN 09</a:t>
            </a:r>
            <a:endParaRPr lang="en-US" sz="1200">
              <a:solidFill>
                <a:srgbClr val="474948"/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410EB6-6930-4EB5-B619-60E3603F79D5}" type="slidenum">
              <a:rPr lang="en-US" smtClean="0">
                <a:solidFill>
                  <a:srgbClr val="474948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749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796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622274-F62F-4E5C-8194-D6385DCB5DA5}" type="datetime1">
              <a:rPr lang="en-US" smtClean="0">
                <a:solidFill>
                  <a:srgbClr val="DBF5F9">
                    <a:shade val="90000"/>
                  </a:srgbClr>
                </a:solidFill>
              </a:rPr>
              <a:pPr>
                <a:defRPr/>
              </a:pPr>
              <a:t>10/22/2014</a:t>
            </a:fld>
            <a:endParaRPr lang="en-US" sz="1400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DBF5F9">
                    <a:shade val="90000"/>
                  </a:srgbClr>
                </a:solidFill>
              </a:rPr>
              <a:t>© CRANN 09</a:t>
            </a:r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410EB6-6930-4EB5-B619-60E3603F79D5}" type="slidenum">
              <a:rPr lang="en-US" smtClean="0">
                <a:solidFill>
                  <a:srgbClr val="DBF5F9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9152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E232A2C-CED9-4AD1-9CFF-195C860A3AA6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10/22/2014</a:t>
            </a:fld>
            <a:endParaRPr lang="en-US" sz="140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© CRANN 09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76D6ED-33AD-4CF7-8BBB-BD0F19D6DDE4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5277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67BCD8-B17B-4C3B-B1FB-8AF03A382E6C}" type="datetime1">
              <a:rPr lang="en-US" smtClean="0">
                <a:solidFill>
                  <a:srgbClr val="DBF5F9">
                    <a:shade val="90000"/>
                  </a:srgbClr>
                </a:solidFill>
              </a:rPr>
              <a:pPr>
                <a:defRPr/>
              </a:pPr>
              <a:t>10/22/2014</a:t>
            </a:fld>
            <a:endParaRPr lang="en-US" sz="1400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DBF5F9">
                    <a:shade val="90000"/>
                  </a:srgbClr>
                </a:solidFill>
              </a:rPr>
              <a:t>© CRANN 09</a:t>
            </a:r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456290-6597-4648-B548-45E33531ED86}" type="slidenum">
              <a:rPr lang="en-US" smtClean="0">
                <a:solidFill>
                  <a:srgbClr val="DBF5F9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5884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148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 dirty="0" smtClean="0"/>
              <a:t>Click to edit Master text styles</a:t>
            </a:r>
          </a:p>
          <a:p>
            <a:pPr lvl="1"/>
            <a:r>
              <a:rPr lang="ga-IE" dirty="0" smtClean="0"/>
              <a:t>Second level</a:t>
            </a:r>
          </a:p>
          <a:p>
            <a:pPr lvl="2"/>
            <a:r>
              <a:rPr lang="ga-IE" dirty="0" smtClean="0"/>
              <a:t>Third level</a:t>
            </a:r>
          </a:p>
          <a:p>
            <a:pPr lvl="3"/>
            <a:r>
              <a:rPr lang="ga-IE" dirty="0" smtClean="0"/>
              <a:t>Fourth level</a:t>
            </a:r>
          </a:p>
          <a:p>
            <a:pPr lvl="4"/>
            <a:r>
              <a:rPr lang="ga-IE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1148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445AFA-0C72-494F-AAA7-274AB9597C17}" type="datetime1">
              <a:rPr lang="en-US"/>
              <a:pPr>
                <a:defRPr/>
              </a:pPr>
              <a:t>10/22/2014</a:t>
            </a:fld>
            <a:endParaRPr lang="en-US" sz="140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CRANN 09</a:t>
            </a:r>
            <a:endParaRPr lang="en-US" sz="120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728897-BDD6-4872-8BC2-0FFC867E19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1968162-F184-47B3-AFE9-59588D052058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10/22/2014</a:t>
            </a:fld>
            <a:endParaRPr lang="en-US" sz="140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© CRANN 09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F8D72C-A5A4-4E94-B6FF-EA7FC2663148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6930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622274-F62F-4E5C-8194-D6385DCB5DA5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10/22/2014</a:t>
            </a:fld>
            <a:endParaRPr lang="en-US" sz="140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© CRANN 09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410EB6-6930-4EB5-B619-60E3603F79D5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251008"/>
      </p:ext>
    </p:extLst>
  </p:cSld>
  <p:clrMapOvr>
    <a:masterClrMapping/>
  </p:clrMapOvr>
  <p:hf hdr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5CB849-FE12-4B17-8645-BAFB1850F227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10/22/2014</a:t>
            </a:fld>
            <a:endParaRPr lang="en-US" sz="140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© CRANN 09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BA40631-5A43-463F-ABD9-8DC37D28E1B5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89044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4E3BC90-F411-40C4-B404-CCE8A7566B40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10/22/2014</a:t>
            </a:fld>
            <a:endParaRPr lang="en-US" sz="140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© CRANN 09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7D8F80-E1DA-4AFB-882D-EDA76E14D3E3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86846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622274-F62F-4E5C-8194-D6385DCB5DA5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10/22/2014</a:t>
            </a:fld>
            <a:endParaRPr lang="en-US" sz="140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© CRANN 09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410EB6-6930-4EB5-B619-60E3603F79D5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102460"/>
      </p:ext>
    </p:extLst>
  </p:cSld>
  <p:clrMapOvr>
    <a:masterClrMapping/>
  </p:clrMapOvr>
  <p:hf hdr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622274-F62F-4E5C-8194-D6385DCB5DA5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10/22/2014</a:t>
            </a:fld>
            <a:endParaRPr lang="en-US" sz="140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© CRANN 09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pPr>
              <a:defRPr/>
            </a:pPr>
            <a:fld id="{98410EB6-6930-4EB5-B619-60E3603F79D5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  <a:latin typeface="Constantia"/>
              <a:ea typeface="MS PGothic" pitchFamily="34" charset="-128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  <a:latin typeface="Constantia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1448629"/>
      </p:ext>
    </p:extLst>
  </p:cSld>
  <p:clrMapOvr>
    <a:masterClrMapping/>
  </p:clrMapOvr>
  <p:hf hdr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622274-F62F-4E5C-8194-D6385DCB5DA5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10/22/2014</a:t>
            </a:fld>
            <a:endParaRPr lang="en-US" sz="140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© CRANN 09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410EB6-6930-4EB5-B619-60E3603F79D5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568816"/>
      </p:ext>
    </p:extLst>
  </p:cSld>
  <p:clrMapOvr>
    <a:masterClrMapping/>
  </p:clrMapOvr>
  <p:hf hdr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622274-F62F-4E5C-8194-D6385DCB5DA5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10/22/2014</a:t>
            </a:fld>
            <a:endParaRPr lang="en-US" sz="140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© CRANN 09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410EB6-6930-4EB5-B619-60E3603F79D5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317388"/>
      </p:ext>
    </p:extLst>
  </p:cSld>
  <p:clrMapOvr>
    <a:masterClrMapping/>
  </p:clrMapOvr>
  <p:hf hdr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1"/>
          <p:cNvSpPr txBox="1">
            <a:spLocks noChangeArrowheads="1"/>
          </p:cNvSpPr>
          <p:nvPr userDrawn="1"/>
        </p:nvSpPr>
        <p:spPr bwMode="auto">
          <a:xfrm>
            <a:off x="304800" y="2819400"/>
            <a:ext cx="6553200" cy="45720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en-GB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241498"/>
      </p:ext>
    </p:extLst>
  </p:cSld>
  <p:clrMapOvr>
    <a:masterClrMapping/>
  </p:clrMapOvr>
  <p:transition spd="slow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5CB849-FE12-4B17-8645-BAFB1850F227}" type="datetime1">
              <a:rPr lang="en-US">
                <a:solidFill>
                  <a:srgbClr val="969696"/>
                </a:solidFill>
              </a:rPr>
              <a:pPr>
                <a:defRPr/>
              </a:pPr>
              <a:t>10/22/2014</a:t>
            </a:fld>
            <a:endParaRPr lang="en-US" sz="1400">
              <a:solidFill>
                <a:srgbClr val="969696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</a:rPr>
              <a:t>© CRANN 09</a:t>
            </a:r>
            <a:endParaRPr lang="en-US" sz="1200">
              <a:solidFill>
                <a:srgbClr val="969696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A40631-5A43-463F-ABD9-8DC37D28E1B5}" type="slidenum">
              <a:rPr lang="en-US">
                <a:solidFill>
                  <a:srgbClr val="96969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628745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0F7F90-F09E-4B7A-AB07-55F5CDF10421}" type="datetime1">
              <a:rPr lang="en-US"/>
              <a:pPr>
                <a:defRPr/>
              </a:pPr>
              <a:t>10/22/2014</a:t>
            </a:fld>
            <a:endParaRPr lang="en-US" sz="140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CRANN 09</a:t>
            </a:r>
            <a:endParaRPr lang="en-US" sz="120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6E2809-B2C6-4421-8834-57BF5E5013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 dirty="0" smtClean="0"/>
              <a:t>Click to edit Master text styles</a:t>
            </a:r>
          </a:p>
          <a:p>
            <a:pPr lvl="1"/>
            <a:r>
              <a:rPr lang="ga-IE" dirty="0" smtClean="0"/>
              <a:t>Second level</a:t>
            </a:r>
          </a:p>
          <a:p>
            <a:pPr lvl="2"/>
            <a:r>
              <a:rPr lang="ga-IE" dirty="0" smtClean="0"/>
              <a:t>Third level</a:t>
            </a:r>
          </a:p>
          <a:p>
            <a:pPr lvl="3"/>
            <a:r>
              <a:rPr lang="ga-IE" dirty="0" smtClean="0"/>
              <a:t>Fourth level</a:t>
            </a:r>
          </a:p>
          <a:p>
            <a:pPr lvl="4"/>
            <a:r>
              <a:rPr lang="ga-IE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232A2C-CED9-4AD1-9CFF-195C860A3AA6}" type="datetime1">
              <a:rPr lang="en-US">
                <a:solidFill>
                  <a:srgbClr val="969696"/>
                </a:solidFill>
              </a:rPr>
              <a:pPr>
                <a:defRPr/>
              </a:pPr>
              <a:t>10/22/2014</a:t>
            </a:fld>
            <a:endParaRPr lang="en-US" sz="1400">
              <a:solidFill>
                <a:srgbClr val="969696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</a:rPr>
              <a:t>© CRANN 09</a:t>
            </a:r>
            <a:endParaRPr lang="en-US" sz="1200">
              <a:solidFill>
                <a:srgbClr val="969696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76D6ED-33AD-4CF7-8BBB-BD0F19D6DDE4}" type="slidenum">
              <a:rPr lang="en-US">
                <a:solidFill>
                  <a:srgbClr val="96969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505294"/>
      </p:ext>
    </p:extLst>
  </p:cSld>
  <p:clrMapOvr>
    <a:masterClrMapping/>
  </p:clrMapOvr>
  <p:transition spd="slow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0"/>
            <a:ext cx="7772400" cy="1362075"/>
          </a:xfrm>
        </p:spPr>
        <p:txBody>
          <a:bodyPr/>
          <a:lstStyle>
            <a:lvl1pPr algn="l">
              <a:defRPr sz="2800" b="1" cap="all"/>
            </a:lvl1pPr>
          </a:lstStyle>
          <a:p>
            <a:r>
              <a:rPr lang="ga-IE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7400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ga-IE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67BCD8-B17B-4C3B-B1FB-8AF03A382E6C}" type="datetime1">
              <a:rPr lang="en-US">
                <a:solidFill>
                  <a:srgbClr val="969696"/>
                </a:solidFill>
              </a:rPr>
              <a:pPr>
                <a:defRPr/>
              </a:pPr>
              <a:t>10/22/2014</a:t>
            </a:fld>
            <a:endParaRPr lang="en-US" sz="1400">
              <a:solidFill>
                <a:srgbClr val="969696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</a:rPr>
              <a:t>© CRANN 09</a:t>
            </a:r>
            <a:endParaRPr lang="en-US" sz="1200">
              <a:solidFill>
                <a:srgbClr val="969696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456290-6597-4648-B548-45E33531ED86}" type="slidenum">
              <a:rPr lang="en-US">
                <a:solidFill>
                  <a:srgbClr val="96969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282181"/>
      </p:ext>
    </p:extLst>
  </p:cSld>
  <p:clrMapOvr>
    <a:masterClrMapping/>
  </p:clrMapOvr>
  <p:transition spd="slow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148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 dirty="0" smtClean="0"/>
              <a:t>Click to edit Master text styles</a:t>
            </a:r>
          </a:p>
          <a:p>
            <a:pPr lvl="1"/>
            <a:r>
              <a:rPr lang="ga-IE" dirty="0" smtClean="0"/>
              <a:t>Second level</a:t>
            </a:r>
          </a:p>
          <a:p>
            <a:pPr lvl="2"/>
            <a:r>
              <a:rPr lang="ga-IE" dirty="0" smtClean="0"/>
              <a:t>Third level</a:t>
            </a:r>
          </a:p>
          <a:p>
            <a:pPr lvl="3"/>
            <a:r>
              <a:rPr lang="ga-IE" dirty="0" smtClean="0"/>
              <a:t>Fourth level</a:t>
            </a:r>
          </a:p>
          <a:p>
            <a:pPr lvl="4"/>
            <a:r>
              <a:rPr lang="ga-IE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1148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968162-F184-47B3-AFE9-59588D052058}" type="datetime1">
              <a:rPr lang="en-US">
                <a:solidFill>
                  <a:srgbClr val="969696"/>
                </a:solidFill>
              </a:rPr>
              <a:pPr>
                <a:defRPr/>
              </a:pPr>
              <a:t>10/22/2014</a:t>
            </a:fld>
            <a:endParaRPr lang="en-US" sz="1400">
              <a:solidFill>
                <a:srgbClr val="969696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</a:rPr>
              <a:t>© CRANN 09</a:t>
            </a:r>
            <a:endParaRPr lang="en-US" sz="1200">
              <a:solidFill>
                <a:srgbClr val="969696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F8D72C-A5A4-4E94-B6FF-EA7FC2663148}" type="slidenum">
              <a:rPr lang="en-US">
                <a:solidFill>
                  <a:srgbClr val="96969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906305"/>
      </p:ext>
    </p:extLst>
  </p:cSld>
  <p:clrMapOvr>
    <a:masterClrMapping/>
  </p:clrMapOvr>
  <p:transition spd="slow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E3BC90-F411-40C4-B404-CCE8A7566B40}" type="datetime1">
              <a:rPr lang="en-US">
                <a:solidFill>
                  <a:srgbClr val="969696"/>
                </a:solidFill>
              </a:rPr>
              <a:pPr>
                <a:defRPr/>
              </a:pPr>
              <a:t>10/22/2014</a:t>
            </a:fld>
            <a:endParaRPr lang="en-US" sz="1400">
              <a:solidFill>
                <a:srgbClr val="969696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</a:rPr>
              <a:t>© CRANN 09</a:t>
            </a:r>
            <a:endParaRPr lang="en-US" sz="1200">
              <a:solidFill>
                <a:srgbClr val="969696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7D8F80-E1DA-4AFB-882D-EDA76E14D3E3}" type="slidenum">
              <a:rPr lang="en-US">
                <a:solidFill>
                  <a:srgbClr val="96969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41247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622274-F62F-4E5C-8194-D6385DCB5DA5}" type="datetime1">
              <a:rPr lang="en-US" smtClean="0">
                <a:solidFill>
                  <a:srgbClr val="474948"/>
                </a:solidFill>
              </a:rPr>
              <a:pPr>
                <a:defRPr/>
              </a:pPr>
              <a:t>10/22/2014</a:t>
            </a:fld>
            <a:endParaRPr lang="en-US" sz="1400">
              <a:solidFill>
                <a:srgbClr val="474948"/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474948"/>
                </a:solidFill>
              </a:rPr>
              <a:t>© CRANN 09</a:t>
            </a:r>
            <a:endParaRPr lang="en-US" sz="1200">
              <a:solidFill>
                <a:srgbClr val="474948"/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410EB6-6930-4EB5-B619-60E3603F79D5}" type="slidenum">
              <a:rPr lang="en-US" smtClean="0">
                <a:solidFill>
                  <a:srgbClr val="474948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749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596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1"/>
          <p:cNvSpPr txBox="1">
            <a:spLocks noChangeArrowheads="1"/>
          </p:cNvSpPr>
          <p:nvPr userDrawn="1"/>
        </p:nvSpPr>
        <p:spPr bwMode="auto">
          <a:xfrm>
            <a:off x="304800" y="2819400"/>
            <a:ext cx="6553200" cy="45720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en-GB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718855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5CB849-FE12-4B17-8645-BAFB1850F227}" type="datetime1">
              <a:rPr lang="en-US">
                <a:solidFill>
                  <a:srgbClr val="969696"/>
                </a:solidFill>
              </a:rPr>
              <a:pPr>
                <a:defRPr/>
              </a:pPr>
              <a:t>10/22/2014</a:t>
            </a:fld>
            <a:endParaRPr lang="en-US" sz="1400">
              <a:solidFill>
                <a:srgbClr val="969696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</a:rPr>
              <a:t>© CRANN 09</a:t>
            </a:r>
            <a:endParaRPr lang="en-US" sz="1200">
              <a:solidFill>
                <a:srgbClr val="969696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A40631-5A43-463F-ABD9-8DC37D28E1B5}" type="slidenum">
              <a:rPr lang="en-US">
                <a:solidFill>
                  <a:srgbClr val="96969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76559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 dirty="0" smtClean="0"/>
              <a:t>Click to edit Master text styles</a:t>
            </a:r>
          </a:p>
          <a:p>
            <a:pPr lvl="1"/>
            <a:r>
              <a:rPr lang="ga-IE" dirty="0" smtClean="0"/>
              <a:t>Second level</a:t>
            </a:r>
          </a:p>
          <a:p>
            <a:pPr lvl="2"/>
            <a:r>
              <a:rPr lang="ga-IE" dirty="0" smtClean="0"/>
              <a:t>Third level</a:t>
            </a:r>
          </a:p>
          <a:p>
            <a:pPr lvl="3"/>
            <a:r>
              <a:rPr lang="ga-IE" dirty="0" smtClean="0"/>
              <a:t>Fourth level</a:t>
            </a:r>
          </a:p>
          <a:p>
            <a:pPr lvl="4"/>
            <a:r>
              <a:rPr lang="ga-IE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232A2C-CED9-4AD1-9CFF-195C860A3AA6}" type="datetime1">
              <a:rPr lang="en-US">
                <a:solidFill>
                  <a:srgbClr val="969696"/>
                </a:solidFill>
              </a:rPr>
              <a:pPr>
                <a:defRPr/>
              </a:pPr>
              <a:t>10/22/2014</a:t>
            </a:fld>
            <a:endParaRPr lang="en-US" sz="1400">
              <a:solidFill>
                <a:srgbClr val="969696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</a:rPr>
              <a:t>© CRANN 09</a:t>
            </a:r>
            <a:endParaRPr lang="en-US" sz="1200">
              <a:solidFill>
                <a:srgbClr val="969696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76D6ED-33AD-4CF7-8BBB-BD0F19D6DDE4}" type="slidenum">
              <a:rPr lang="en-US">
                <a:solidFill>
                  <a:srgbClr val="96969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001989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Relationship Id="rId9" Type="http://schemas.openxmlformats.org/officeDocument/2006/relationships/image" Target="../media/image2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Relationship Id="rId9" Type="http://schemas.openxmlformats.org/officeDocument/2006/relationships/image" Target="../media/image2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Relationship Id="rId9" Type="http://schemas.openxmlformats.org/officeDocument/2006/relationships/image" Target="../media/image2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heme" Target="../theme/theme8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1.xml"/><Relationship Id="rId9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304800"/>
            <a:ext cx="7391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pic>
        <p:nvPicPr>
          <p:cNvPr id="2051" name="Picture 11" descr="crann_rgb"/>
          <p:cNvPicPr>
            <a:picLocks noChangeAspect="1" noChangeArrowheads="1"/>
          </p:cNvPicPr>
          <p:nvPr userDrawn="1"/>
        </p:nvPicPr>
        <p:blipFill>
          <a:blip r:embed="rId8" cstate="email"/>
          <a:srcRect/>
          <a:stretch>
            <a:fillRect/>
          </a:stretch>
        </p:blipFill>
        <p:spPr bwMode="auto">
          <a:xfrm>
            <a:off x="7924800" y="76200"/>
            <a:ext cx="949325" cy="119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47700" y="1439863"/>
            <a:ext cx="4343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295400" y="6503988"/>
            <a:ext cx="12954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solidFill>
                  <a:schemeClr val="bg2"/>
                </a:solidFill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fld id="{480AABD5-C24E-49D2-BF49-F676A5147A6D}" type="datetime1">
              <a:rPr lang="en-US"/>
              <a:pPr>
                <a:defRPr/>
              </a:pPr>
              <a:t>10/22/2014</a:t>
            </a:fld>
            <a:endParaRPr lang="en-US" sz="140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6503988"/>
            <a:ext cx="11430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solidFill>
                  <a:schemeClr val="bg2"/>
                </a:solidFill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r>
              <a:rPr lang="en-US"/>
              <a:t>© CRANN 09</a:t>
            </a:r>
            <a:endParaRPr lang="en-US" sz="120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28600" y="6503988"/>
            <a:ext cx="3810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solidFill>
                  <a:schemeClr val="bg2"/>
                </a:solidFill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fld id="{09C61950-597B-4D7F-B5E7-0C721F0053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 spd="slow">
    <p:fade/>
  </p:transition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600">
          <a:solidFill>
            <a:srgbClr val="404040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600">
          <a:solidFill>
            <a:srgbClr val="404040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600">
          <a:solidFill>
            <a:srgbClr val="404040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600">
          <a:solidFill>
            <a:srgbClr val="404040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defRPr sz="2000">
          <a:solidFill>
            <a:srgbClr val="404040"/>
          </a:solidFill>
          <a:latin typeface="+mn-lt"/>
          <a:ea typeface="+mn-ea"/>
          <a:cs typeface="+mn-cs"/>
        </a:defRPr>
      </a:lvl1pPr>
      <a:lvl2pPr marL="190500" indent="266700" algn="l" rtl="0" eaLnBrk="0" fontAlgn="base" hangingPunct="0">
        <a:spcBef>
          <a:spcPct val="20000"/>
        </a:spcBef>
        <a:spcAft>
          <a:spcPct val="0"/>
        </a:spcAft>
        <a:defRPr sz="2000">
          <a:solidFill>
            <a:srgbClr val="404040"/>
          </a:solidFill>
          <a:latin typeface="+mn-lt"/>
          <a:ea typeface="+mn-ea"/>
        </a:defRPr>
      </a:lvl2pPr>
      <a:lvl3pPr marL="381000" indent="533400" algn="l" rtl="0" eaLnBrk="0" fontAlgn="base" hangingPunct="0">
        <a:spcBef>
          <a:spcPct val="20000"/>
        </a:spcBef>
        <a:spcAft>
          <a:spcPct val="0"/>
        </a:spcAft>
        <a:defRPr sz="2000">
          <a:solidFill>
            <a:srgbClr val="404040"/>
          </a:solidFill>
          <a:latin typeface="+mn-lt"/>
          <a:ea typeface="+mn-ea"/>
        </a:defRPr>
      </a:lvl3pPr>
      <a:lvl4pPr marL="663575" indent="708025" algn="l" rtl="0" eaLnBrk="0" fontAlgn="base" hangingPunct="0">
        <a:spcBef>
          <a:spcPct val="20000"/>
        </a:spcBef>
        <a:spcAft>
          <a:spcPct val="0"/>
        </a:spcAft>
        <a:defRPr sz="2000">
          <a:solidFill>
            <a:srgbClr val="404040"/>
          </a:solidFill>
          <a:latin typeface="+mn-lt"/>
          <a:ea typeface="+mn-ea"/>
        </a:defRPr>
      </a:lvl4pPr>
      <a:lvl5pPr marL="854075" indent="974725" algn="l" rtl="0" eaLnBrk="0" fontAlgn="base" hangingPunct="0">
        <a:spcBef>
          <a:spcPct val="20000"/>
        </a:spcBef>
        <a:spcAft>
          <a:spcPct val="0"/>
        </a:spcAft>
        <a:defRPr sz="2000">
          <a:solidFill>
            <a:srgbClr val="404040"/>
          </a:solidFill>
          <a:latin typeface="+mn-lt"/>
          <a:ea typeface="+mn-ea"/>
        </a:defRPr>
      </a:lvl5pPr>
      <a:lvl6pPr marL="1311275" algn="l" rtl="0" fontAlgn="base">
        <a:spcBef>
          <a:spcPct val="20000"/>
        </a:spcBef>
        <a:spcAft>
          <a:spcPct val="0"/>
        </a:spcAft>
        <a:defRPr sz="2200">
          <a:solidFill>
            <a:srgbClr val="404040"/>
          </a:solidFill>
          <a:latin typeface="+mn-lt"/>
          <a:ea typeface="+mn-ea"/>
        </a:defRPr>
      </a:lvl6pPr>
      <a:lvl7pPr marL="1768475" algn="l" rtl="0" fontAlgn="base">
        <a:spcBef>
          <a:spcPct val="20000"/>
        </a:spcBef>
        <a:spcAft>
          <a:spcPct val="0"/>
        </a:spcAft>
        <a:defRPr sz="2200">
          <a:solidFill>
            <a:srgbClr val="404040"/>
          </a:solidFill>
          <a:latin typeface="+mn-lt"/>
          <a:ea typeface="+mn-ea"/>
        </a:defRPr>
      </a:lvl7pPr>
      <a:lvl8pPr marL="2225675" algn="l" rtl="0" fontAlgn="base">
        <a:spcBef>
          <a:spcPct val="20000"/>
        </a:spcBef>
        <a:spcAft>
          <a:spcPct val="0"/>
        </a:spcAft>
        <a:defRPr sz="2200">
          <a:solidFill>
            <a:srgbClr val="404040"/>
          </a:solidFill>
          <a:latin typeface="+mn-lt"/>
          <a:ea typeface="+mn-ea"/>
        </a:defRPr>
      </a:lvl8pPr>
      <a:lvl9pPr marL="2682875" algn="l" rtl="0" fontAlgn="base">
        <a:spcBef>
          <a:spcPct val="20000"/>
        </a:spcBef>
        <a:spcAft>
          <a:spcPct val="0"/>
        </a:spcAft>
        <a:defRPr sz="2200">
          <a:solidFill>
            <a:srgbClr val="404040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304800"/>
            <a:ext cx="7391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pic>
        <p:nvPicPr>
          <p:cNvPr id="1027" name="Picture 11" descr="crann_rgb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924800" y="76200"/>
            <a:ext cx="949325" cy="119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47700" y="1439863"/>
            <a:ext cx="4343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295400" y="6503988"/>
            <a:ext cx="12954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solidFill>
                  <a:schemeClr val="bg2"/>
                </a:solidFill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fld id="{07622274-F62F-4E5C-8194-D6385DCB5DA5}" type="datetime1">
              <a:rPr lang="en-US">
                <a:solidFill>
                  <a:srgbClr val="969696"/>
                </a:solidFill>
              </a:rPr>
              <a:pPr>
                <a:defRPr/>
              </a:pPr>
              <a:t>10/22/2014</a:t>
            </a:fld>
            <a:endParaRPr lang="en-US" sz="1400">
              <a:solidFill>
                <a:srgbClr val="969696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6503988"/>
            <a:ext cx="11430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solidFill>
                  <a:schemeClr val="bg2"/>
                </a:solidFill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</a:rPr>
              <a:t>© CRANN 09</a:t>
            </a:r>
            <a:endParaRPr lang="en-US" sz="1200">
              <a:solidFill>
                <a:srgbClr val="969696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28600" y="6503988"/>
            <a:ext cx="3810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solidFill>
                  <a:schemeClr val="bg2"/>
                </a:solidFill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fld id="{98410EB6-6930-4EB5-B619-60E3603F79D5}" type="slidenum">
              <a:rPr lang="en-US">
                <a:solidFill>
                  <a:srgbClr val="96969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791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</p:sldLayoutIdLst>
  <p:transition spd="slow">
    <p:fade/>
  </p:transition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MS PGothic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-109" charset="0"/>
          <a:ea typeface="MS PGothic" pitchFamily="34" charset="-128"/>
          <a:cs typeface="ＭＳ Ｐゴシック" pitchFamily="-109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-109" charset="0"/>
          <a:ea typeface="MS PGothic" pitchFamily="34" charset="-128"/>
          <a:cs typeface="ＭＳ Ｐゴシック" pitchFamily="-109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-109" charset="0"/>
          <a:ea typeface="MS PGothic" pitchFamily="34" charset="-128"/>
          <a:cs typeface="ＭＳ Ｐゴシック" pitchFamily="-109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-109" charset="0"/>
          <a:ea typeface="MS PGothic" pitchFamily="34" charset="-128"/>
          <a:cs typeface="ＭＳ Ｐゴシック" pitchFamily="-109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600">
          <a:solidFill>
            <a:srgbClr val="404040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600">
          <a:solidFill>
            <a:srgbClr val="404040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600">
          <a:solidFill>
            <a:srgbClr val="404040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600">
          <a:solidFill>
            <a:srgbClr val="404040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har char="•"/>
        <a:defRPr sz="2000">
          <a:solidFill>
            <a:srgbClr val="404040"/>
          </a:solidFill>
          <a:latin typeface="+mn-lt"/>
          <a:ea typeface="MS PGothic" pitchFamily="34" charset="-128"/>
          <a:cs typeface="+mn-cs"/>
        </a:defRPr>
      </a:lvl1pPr>
      <a:lvl2pPr marL="190500" indent="2667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04040"/>
          </a:solidFill>
          <a:latin typeface="+mn-lt"/>
          <a:ea typeface="MS PGothic" pitchFamily="34" charset="-128"/>
        </a:defRPr>
      </a:lvl2pPr>
      <a:lvl3pPr marL="381000" indent="5334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404040"/>
          </a:solidFill>
          <a:latin typeface="+mn-lt"/>
          <a:ea typeface="MS PGothic" pitchFamily="34" charset="-128"/>
        </a:defRPr>
      </a:lvl3pPr>
      <a:lvl4pPr marL="663575" indent="708025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04040"/>
          </a:solidFill>
          <a:latin typeface="+mn-lt"/>
          <a:ea typeface="MS PGothic" pitchFamily="34" charset="-128"/>
        </a:defRPr>
      </a:lvl4pPr>
      <a:lvl5pPr marL="854075" indent="974725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04040"/>
          </a:solidFill>
          <a:latin typeface="+mn-lt"/>
          <a:ea typeface="MS PGothic" pitchFamily="34" charset="-128"/>
        </a:defRPr>
      </a:lvl5pPr>
      <a:lvl6pPr marL="1311275" algn="l" rtl="0" fontAlgn="base">
        <a:spcBef>
          <a:spcPct val="20000"/>
        </a:spcBef>
        <a:spcAft>
          <a:spcPct val="0"/>
        </a:spcAft>
        <a:defRPr sz="2200">
          <a:solidFill>
            <a:srgbClr val="404040"/>
          </a:solidFill>
          <a:latin typeface="+mn-lt"/>
          <a:ea typeface="+mn-ea"/>
        </a:defRPr>
      </a:lvl6pPr>
      <a:lvl7pPr marL="1768475" algn="l" rtl="0" fontAlgn="base">
        <a:spcBef>
          <a:spcPct val="20000"/>
        </a:spcBef>
        <a:spcAft>
          <a:spcPct val="0"/>
        </a:spcAft>
        <a:defRPr sz="2200">
          <a:solidFill>
            <a:srgbClr val="404040"/>
          </a:solidFill>
          <a:latin typeface="+mn-lt"/>
          <a:ea typeface="+mn-ea"/>
        </a:defRPr>
      </a:lvl7pPr>
      <a:lvl8pPr marL="2225675" algn="l" rtl="0" fontAlgn="base">
        <a:spcBef>
          <a:spcPct val="20000"/>
        </a:spcBef>
        <a:spcAft>
          <a:spcPct val="0"/>
        </a:spcAft>
        <a:defRPr sz="2200">
          <a:solidFill>
            <a:srgbClr val="404040"/>
          </a:solidFill>
          <a:latin typeface="+mn-lt"/>
          <a:ea typeface="+mn-ea"/>
        </a:defRPr>
      </a:lvl8pPr>
      <a:lvl9pPr marL="2682875" algn="l" rtl="0" fontAlgn="base">
        <a:spcBef>
          <a:spcPct val="20000"/>
        </a:spcBef>
        <a:spcAft>
          <a:spcPct val="0"/>
        </a:spcAft>
        <a:defRPr sz="2200">
          <a:solidFill>
            <a:srgbClr val="404040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-36360" y="919080"/>
            <a:ext cx="9198000" cy="152640"/>
          </a:xfrm>
          <a:prstGeom prst="rect">
            <a:avLst/>
          </a:prstGeom>
          <a:gradFill>
            <a:gsLst>
              <a:gs pos="0">
                <a:srgbClr val="515151"/>
              </a:gs>
              <a:gs pos="100000">
                <a:srgbClr val="FFFFFF"/>
              </a:gs>
            </a:gsLst>
            <a:lin ang="5400000"/>
          </a:gradFill>
          <a:ln>
            <a:noFill/>
          </a:ln>
        </p:spPr>
      </p:sp>
      <p:sp>
        <p:nvSpPr>
          <p:cNvPr id="40" name="CustomShape 2"/>
          <p:cNvSpPr/>
          <p:nvPr/>
        </p:nvSpPr>
        <p:spPr>
          <a:xfrm>
            <a:off x="-36360" y="884160"/>
            <a:ext cx="9198000" cy="34920"/>
          </a:xfrm>
          <a:prstGeom prst="rect">
            <a:avLst/>
          </a:prstGeom>
          <a:gradFill>
            <a:gsLst>
              <a:gs pos="0">
                <a:srgbClr val="9BE61A"/>
              </a:gs>
              <a:gs pos="100000">
                <a:srgbClr val="5FB3DA"/>
              </a:gs>
            </a:gsLst>
            <a:lin ang="10800000"/>
          </a:gradFill>
          <a:ln>
            <a:noFill/>
          </a:ln>
        </p:spPr>
      </p:sp>
      <p:sp>
        <p:nvSpPr>
          <p:cNvPr id="41" name="PlaceHolder 3"/>
          <p:cNvSpPr>
            <a:spLocks noGrp="1"/>
          </p:cNvSpPr>
          <p:nvPr>
            <p:ph type="title"/>
          </p:nvPr>
        </p:nvSpPr>
        <p:spPr>
          <a:xfrm>
            <a:off x="419040" y="328320"/>
            <a:ext cx="8421840" cy="5623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r>
              <a:rPr lang="en-GB"/>
              <a:t>Click to edit the title text format</a:t>
            </a:r>
            <a:endParaRPr/>
          </a:p>
        </p:txBody>
      </p:sp>
      <p:sp>
        <p:nvSpPr>
          <p:cNvPr id="42" name="Line 4"/>
          <p:cNvSpPr/>
          <p:nvPr/>
        </p:nvSpPr>
        <p:spPr>
          <a:xfrm>
            <a:off x="366840" y="6527880"/>
            <a:ext cx="8400960" cy="0"/>
          </a:xfrm>
          <a:prstGeom prst="line">
            <a:avLst/>
          </a:prstGeom>
          <a:ln w="12600">
            <a:solidFill>
              <a:srgbClr val="9BE61A"/>
            </a:solidFill>
            <a:miter/>
          </a:ln>
        </p:spPr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428400" y="1355400"/>
            <a:ext cx="8420040" cy="397764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Font typeface="Arial"/>
              <a:buChar char="•"/>
            </a:pPr>
            <a:r>
              <a:rPr lang="en-GB"/>
              <a:t>Click to edit the outline text format</a:t>
            </a:r>
            <a:endParaRPr/>
          </a:p>
          <a:p>
            <a:pPr lvl="1">
              <a:buFont typeface="Arial"/>
              <a:buChar char="•"/>
            </a:pPr>
            <a:r>
              <a:rPr lang="en-GB"/>
              <a:t>Second Outline Level</a:t>
            </a:r>
            <a:endParaRPr/>
          </a:p>
          <a:p>
            <a:pPr lvl="2">
              <a:buFont typeface="Arial"/>
              <a:buChar char="•"/>
            </a:pPr>
            <a:r>
              <a:rPr lang="en-GB"/>
              <a:t>Third Outline Level</a:t>
            </a:r>
            <a:endParaRPr/>
          </a:p>
          <a:p>
            <a:pPr lvl="3">
              <a:buFont typeface="Arial"/>
              <a:buChar char="•"/>
            </a:pPr>
            <a:r>
              <a:rPr lang="en-GB"/>
              <a:t>Fourth Outline Level</a:t>
            </a:r>
            <a:endParaRPr/>
          </a:p>
          <a:p>
            <a:pPr lvl="4">
              <a:buFont typeface="Arial"/>
              <a:buChar char="•"/>
            </a:pPr>
            <a:r>
              <a:rPr lang="en-GB"/>
              <a:t>Fifth Outline Level</a:t>
            </a:r>
            <a:endParaRPr/>
          </a:p>
          <a:p>
            <a:pPr lvl="5">
              <a:buFont typeface="Arial"/>
              <a:buChar char="•"/>
            </a:pPr>
            <a:r>
              <a:rPr lang="en-GB"/>
              <a:t>Sixth Outline Level</a:t>
            </a:r>
            <a:endParaRPr/>
          </a:p>
          <a:p>
            <a:pPr lvl="6">
              <a:buFont typeface="Arial"/>
              <a:buChar char="•"/>
            </a:pPr>
            <a:r>
              <a:rPr lang="en-GB"/>
              <a:t>Seventh Outline Level</a:t>
            </a:r>
            <a:endParaRPr/>
          </a:p>
        </p:txBody>
      </p:sp>
      <p:sp>
        <p:nvSpPr>
          <p:cNvPr id="44" name="CustomShape 6"/>
          <p:cNvSpPr/>
          <p:nvPr/>
        </p:nvSpPr>
        <p:spPr>
          <a:xfrm>
            <a:off x="312480" y="6567480"/>
            <a:ext cx="430560" cy="10080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700">
                <a:solidFill>
                  <a:srgbClr val="515151"/>
                </a:solidFill>
                <a:latin typeface="Arial"/>
                <a:ea typeface="Arial"/>
              </a:rPr>
              <a:t>© CRANN </a:t>
            </a:r>
            <a:endParaRPr sz="1800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45" name="CustomShape 7"/>
          <p:cNvSpPr/>
          <p:nvPr/>
        </p:nvSpPr>
        <p:spPr>
          <a:xfrm>
            <a:off x="7620120" y="6567480"/>
            <a:ext cx="1135080" cy="127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808080"/>
                </a:solidFill>
                <a:latin typeface="Arial"/>
                <a:ea typeface="Arial"/>
              </a:rPr>
              <a:t>www.crann.tcd.ie</a:t>
            </a:r>
            <a:endParaRPr sz="1800">
              <a:solidFill>
                <a:prstClr val="black"/>
              </a:solidFill>
              <a:latin typeface="Arial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647678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304800"/>
            <a:ext cx="7391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pic>
        <p:nvPicPr>
          <p:cNvPr id="1027" name="Picture 11" descr="crann_rgb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924800" y="76200"/>
            <a:ext cx="949325" cy="119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47700" y="1439863"/>
            <a:ext cx="4343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295400" y="6503988"/>
            <a:ext cx="12954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solidFill>
                  <a:schemeClr val="bg2"/>
                </a:solidFill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fld id="{07622274-F62F-4E5C-8194-D6385DCB5DA5}" type="datetime1">
              <a:rPr lang="en-US">
                <a:solidFill>
                  <a:srgbClr val="969696"/>
                </a:solidFill>
              </a:rPr>
              <a:pPr>
                <a:defRPr/>
              </a:pPr>
              <a:t>10/22/2014</a:t>
            </a:fld>
            <a:endParaRPr lang="en-US" sz="1400">
              <a:solidFill>
                <a:srgbClr val="969696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6503988"/>
            <a:ext cx="11430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solidFill>
                  <a:schemeClr val="bg2"/>
                </a:solidFill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</a:rPr>
              <a:t>© CRANN 09</a:t>
            </a:r>
            <a:endParaRPr lang="en-US" sz="1200">
              <a:solidFill>
                <a:srgbClr val="969696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28600" y="6503988"/>
            <a:ext cx="3810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solidFill>
                  <a:schemeClr val="bg2"/>
                </a:solidFill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fld id="{98410EB6-6930-4EB5-B619-60E3603F79D5}" type="slidenum">
              <a:rPr lang="en-US">
                <a:solidFill>
                  <a:srgbClr val="96969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638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</p:sldLayoutIdLst>
  <p:transition spd="slow">
    <p:fade/>
  </p:transition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MS PGothic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-109" charset="0"/>
          <a:ea typeface="MS PGothic" pitchFamily="34" charset="-128"/>
          <a:cs typeface="ＭＳ Ｐゴシック" pitchFamily="-109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-109" charset="0"/>
          <a:ea typeface="MS PGothic" pitchFamily="34" charset="-128"/>
          <a:cs typeface="ＭＳ Ｐゴシック" pitchFamily="-109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-109" charset="0"/>
          <a:ea typeface="MS PGothic" pitchFamily="34" charset="-128"/>
          <a:cs typeface="ＭＳ Ｐゴシック" pitchFamily="-109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-109" charset="0"/>
          <a:ea typeface="MS PGothic" pitchFamily="34" charset="-128"/>
          <a:cs typeface="ＭＳ Ｐゴシック" pitchFamily="-109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600">
          <a:solidFill>
            <a:srgbClr val="404040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600">
          <a:solidFill>
            <a:srgbClr val="404040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600">
          <a:solidFill>
            <a:srgbClr val="404040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600">
          <a:solidFill>
            <a:srgbClr val="404040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har char="•"/>
        <a:defRPr sz="2000">
          <a:solidFill>
            <a:srgbClr val="404040"/>
          </a:solidFill>
          <a:latin typeface="+mn-lt"/>
          <a:ea typeface="MS PGothic" pitchFamily="34" charset="-128"/>
          <a:cs typeface="+mn-cs"/>
        </a:defRPr>
      </a:lvl1pPr>
      <a:lvl2pPr marL="190500" indent="2667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04040"/>
          </a:solidFill>
          <a:latin typeface="+mn-lt"/>
          <a:ea typeface="MS PGothic" pitchFamily="34" charset="-128"/>
        </a:defRPr>
      </a:lvl2pPr>
      <a:lvl3pPr marL="381000" indent="5334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404040"/>
          </a:solidFill>
          <a:latin typeface="+mn-lt"/>
          <a:ea typeface="MS PGothic" pitchFamily="34" charset="-128"/>
        </a:defRPr>
      </a:lvl3pPr>
      <a:lvl4pPr marL="663575" indent="708025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04040"/>
          </a:solidFill>
          <a:latin typeface="+mn-lt"/>
          <a:ea typeface="MS PGothic" pitchFamily="34" charset="-128"/>
        </a:defRPr>
      </a:lvl4pPr>
      <a:lvl5pPr marL="854075" indent="974725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04040"/>
          </a:solidFill>
          <a:latin typeface="+mn-lt"/>
          <a:ea typeface="MS PGothic" pitchFamily="34" charset="-128"/>
        </a:defRPr>
      </a:lvl5pPr>
      <a:lvl6pPr marL="1311275" algn="l" rtl="0" fontAlgn="base">
        <a:spcBef>
          <a:spcPct val="20000"/>
        </a:spcBef>
        <a:spcAft>
          <a:spcPct val="0"/>
        </a:spcAft>
        <a:defRPr sz="2200">
          <a:solidFill>
            <a:srgbClr val="404040"/>
          </a:solidFill>
          <a:latin typeface="+mn-lt"/>
          <a:ea typeface="+mn-ea"/>
        </a:defRPr>
      </a:lvl6pPr>
      <a:lvl7pPr marL="1768475" algn="l" rtl="0" fontAlgn="base">
        <a:spcBef>
          <a:spcPct val="20000"/>
        </a:spcBef>
        <a:spcAft>
          <a:spcPct val="0"/>
        </a:spcAft>
        <a:defRPr sz="2200">
          <a:solidFill>
            <a:srgbClr val="404040"/>
          </a:solidFill>
          <a:latin typeface="+mn-lt"/>
          <a:ea typeface="+mn-ea"/>
        </a:defRPr>
      </a:lvl7pPr>
      <a:lvl8pPr marL="2225675" algn="l" rtl="0" fontAlgn="base">
        <a:spcBef>
          <a:spcPct val="20000"/>
        </a:spcBef>
        <a:spcAft>
          <a:spcPct val="0"/>
        </a:spcAft>
        <a:defRPr sz="2200">
          <a:solidFill>
            <a:srgbClr val="404040"/>
          </a:solidFill>
          <a:latin typeface="+mn-lt"/>
          <a:ea typeface="+mn-ea"/>
        </a:defRPr>
      </a:lvl8pPr>
      <a:lvl9pPr marL="2682875" algn="l" rtl="0" fontAlgn="base">
        <a:spcBef>
          <a:spcPct val="20000"/>
        </a:spcBef>
        <a:spcAft>
          <a:spcPct val="0"/>
        </a:spcAft>
        <a:defRPr sz="2200">
          <a:solidFill>
            <a:srgbClr val="404040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304800"/>
            <a:ext cx="7391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pic>
        <p:nvPicPr>
          <p:cNvPr id="1027" name="Picture 11" descr="crann_rgb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924800" y="76200"/>
            <a:ext cx="949325" cy="119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47700" y="1439863"/>
            <a:ext cx="4343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295400" y="6503988"/>
            <a:ext cx="12954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solidFill>
                  <a:schemeClr val="bg2"/>
                </a:solidFill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fld id="{07622274-F62F-4E5C-8194-D6385DCB5DA5}" type="datetime1">
              <a:rPr lang="en-US">
                <a:solidFill>
                  <a:srgbClr val="969696"/>
                </a:solidFill>
              </a:rPr>
              <a:pPr>
                <a:defRPr/>
              </a:pPr>
              <a:t>10/22/2014</a:t>
            </a:fld>
            <a:endParaRPr lang="en-US" sz="1400">
              <a:solidFill>
                <a:srgbClr val="969696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6503988"/>
            <a:ext cx="11430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solidFill>
                  <a:schemeClr val="bg2"/>
                </a:solidFill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</a:rPr>
              <a:t>© CRANN 09</a:t>
            </a:r>
            <a:endParaRPr lang="en-US" sz="1200">
              <a:solidFill>
                <a:srgbClr val="969696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28600" y="6503988"/>
            <a:ext cx="3810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solidFill>
                  <a:schemeClr val="bg2"/>
                </a:solidFill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fld id="{98410EB6-6930-4EB5-B619-60E3603F79D5}" type="slidenum">
              <a:rPr lang="en-US">
                <a:solidFill>
                  <a:srgbClr val="96969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179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</p:sldLayoutIdLst>
  <p:transition spd="slow">
    <p:fade/>
  </p:transition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MS PGothic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-109" charset="0"/>
          <a:ea typeface="MS PGothic" pitchFamily="34" charset="-128"/>
          <a:cs typeface="ＭＳ Ｐゴシック" pitchFamily="-109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-109" charset="0"/>
          <a:ea typeface="MS PGothic" pitchFamily="34" charset="-128"/>
          <a:cs typeface="ＭＳ Ｐゴシック" pitchFamily="-109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-109" charset="0"/>
          <a:ea typeface="MS PGothic" pitchFamily="34" charset="-128"/>
          <a:cs typeface="ＭＳ Ｐゴシック" pitchFamily="-109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-109" charset="0"/>
          <a:ea typeface="MS PGothic" pitchFamily="34" charset="-128"/>
          <a:cs typeface="ＭＳ Ｐゴシック" pitchFamily="-109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600">
          <a:solidFill>
            <a:srgbClr val="404040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600">
          <a:solidFill>
            <a:srgbClr val="404040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600">
          <a:solidFill>
            <a:srgbClr val="404040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600">
          <a:solidFill>
            <a:srgbClr val="404040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har char="•"/>
        <a:defRPr sz="2000">
          <a:solidFill>
            <a:srgbClr val="404040"/>
          </a:solidFill>
          <a:latin typeface="+mn-lt"/>
          <a:ea typeface="MS PGothic" pitchFamily="34" charset="-128"/>
          <a:cs typeface="+mn-cs"/>
        </a:defRPr>
      </a:lvl1pPr>
      <a:lvl2pPr marL="190500" indent="2667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04040"/>
          </a:solidFill>
          <a:latin typeface="+mn-lt"/>
          <a:ea typeface="MS PGothic" pitchFamily="34" charset="-128"/>
        </a:defRPr>
      </a:lvl2pPr>
      <a:lvl3pPr marL="381000" indent="5334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404040"/>
          </a:solidFill>
          <a:latin typeface="+mn-lt"/>
          <a:ea typeface="MS PGothic" pitchFamily="34" charset="-128"/>
        </a:defRPr>
      </a:lvl3pPr>
      <a:lvl4pPr marL="663575" indent="708025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04040"/>
          </a:solidFill>
          <a:latin typeface="+mn-lt"/>
          <a:ea typeface="MS PGothic" pitchFamily="34" charset="-128"/>
        </a:defRPr>
      </a:lvl4pPr>
      <a:lvl5pPr marL="854075" indent="974725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04040"/>
          </a:solidFill>
          <a:latin typeface="+mn-lt"/>
          <a:ea typeface="MS PGothic" pitchFamily="34" charset="-128"/>
        </a:defRPr>
      </a:lvl5pPr>
      <a:lvl6pPr marL="1311275" algn="l" rtl="0" fontAlgn="base">
        <a:spcBef>
          <a:spcPct val="20000"/>
        </a:spcBef>
        <a:spcAft>
          <a:spcPct val="0"/>
        </a:spcAft>
        <a:defRPr sz="2200">
          <a:solidFill>
            <a:srgbClr val="404040"/>
          </a:solidFill>
          <a:latin typeface="+mn-lt"/>
          <a:ea typeface="+mn-ea"/>
        </a:defRPr>
      </a:lvl6pPr>
      <a:lvl7pPr marL="1768475" algn="l" rtl="0" fontAlgn="base">
        <a:spcBef>
          <a:spcPct val="20000"/>
        </a:spcBef>
        <a:spcAft>
          <a:spcPct val="0"/>
        </a:spcAft>
        <a:defRPr sz="2200">
          <a:solidFill>
            <a:srgbClr val="404040"/>
          </a:solidFill>
          <a:latin typeface="+mn-lt"/>
          <a:ea typeface="+mn-ea"/>
        </a:defRPr>
      </a:lvl7pPr>
      <a:lvl8pPr marL="2225675" algn="l" rtl="0" fontAlgn="base">
        <a:spcBef>
          <a:spcPct val="20000"/>
        </a:spcBef>
        <a:spcAft>
          <a:spcPct val="0"/>
        </a:spcAft>
        <a:defRPr sz="2200">
          <a:solidFill>
            <a:srgbClr val="404040"/>
          </a:solidFill>
          <a:latin typeface="+mn-lt"/>
          <a:ea typeface="+mn-ea"/>
        </a:defRPr>
      </a:lvl8pPr>
      <a:lvl9pPr marL="2682875" algn="l" rtl="0" fontAlgn="base">
        <a:spcBef>
          <a:spcPct val="20000"/>
        </a:spcBef>
        <a:spcAft>
          <a:spcPct val="0"/>
        </a:spcAft>
        <a:defRPr sz="2200">
          <a:solidFill>
            <a:srgbClr val="404040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304800"/>
            <a:ext cx="7391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pic>
        <p:nvPicPr>
          <p:cNvPr id="1027" name="Picture 11" descr="crann_rgb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924800" y="76200"/>
            <a:ext cx="949325" cy="119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47700" y="1439863"/>
            <a:ext cx="4343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295400" y="6503988"/>
            <a:ext cx="12954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solidFill>
                  <a:schemeClr val="bg2"/>
                </a:solidFill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fld id="{07622274-F62F-4E5C-8194-D6385DCB5DA5}" type="datetime1">
              <a:rPr lang="en-US">
                <a:solidFill>
                  <a:srgbClr val="969696"/>
                </a:solidFill>
              </a:rPr>
              <a:pPr>
                <a:defRPr/>
              </a:pPr>
              <a:t>10/22/2014</a:t>
            </a:fld>
            <a:endParaRPr lang="en-US" sz="1400">
              <a:solidFill>
                <a:srgbClr val="969696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6503988"/>
            <a:ext cx="11430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solidFill>
                  <a:schemeClr val="bg2"/>
                </a:solidFill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</a:rPr>
              <a:t>© CRANN 09</a:t>
            </a:r>
            <a:endParaRPr lang="en-US" sz="1200">
              <a:solidFill>
                <a:srgbClr val="969696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28600" y="6503988"/>
            <a:ext cx="3810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solidFill>
                  <a:schemeClr val="bg2"/>
                </a:solidFill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fld id="{98410EB6-6930-4EB5-B619-60E3603F79D5}" type="slidenum">
              <a:rPr lang="en-US">
                <a:solidFill>
                  <a:srgbClr val="96969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930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transition spd="slow">
    <p:fade/>
  </p:transition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MS PGothic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-109" charset="0"/>
          <a:ea typeface="MS PGothic" pitchFamily="34" charset="-128"/>
          <a:cs typeface="ＭＳ Ｐゴシック" pitchFamily="-109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-109" charset="0"/>
          <a:ea typeface="MS PGothic" pitchFamily="34" charset="-128"/>
          <a:cs typeface="ＭＳ Ｐゴシック" pitchFamily="-109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-109" charset="0"/>
          <a:ea typeface="MS PGothic" pitchFamily="34" charset="-128"/>
          <a:cs typeface="ＭＳ Ｐゴシック" pitchFamily="-109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-109" charset="0"/>
          <a:ea typeface="MS PGothic" pitchFamily="34" charset="-128"/>
          <a:cs typeface="ＭＳ Ｐゴシック" pitchFamily="-109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600">
          <a:solidFill>
            <a:srgbClr val="404040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600">
          <a:solidFill>
            <a:srgbClr val="404040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600">
          <a:solidFill>
            <a:srgbClr val="404040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600">
          <a:solidFill>
            <a:srgbClr val="404040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har char="•"/>
        <a:defRPr sz="2000">
          <a:solidFill>
            <a:srgbClr val="404040"/>
          </a:solidFill>
          <a:latin typeface="+mn-lt"/>
          <a:ea typeface="MS PGothic" pitchFamily="34" charset="-128"/>
          <a:cs typeface="+mn-cs"/>
        </a:defRPr>
      </a:lvl1pPr>
      <a:lvl2pPr marL="190500" indent="2667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04040"/>
          </a:solidFill>
          <a:latin typeface="+mn-lt"/>
          <a:ea typeface="MS PGothic" pitchFamily="34" charset="-128"/>
        </a:defRPr>
      </a:lvl2pPr>
      <a:lvl3pPr marL="381000" indent="5334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404040"/>
          </a:solidFill>
          <a:latin typeface="+mn-lt"/>
          <a:ea typeface="MS PGothic" pitchFamily="34" charset="-128"/>
        </a:defRPr>
      </a:lvl3pPr>
      <a:lvl4pPr marL="663575" indent="708025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04040"/>
          </a:solidFill>
          <a:latin typeface="+mn-lt"/>
          <a:ea typeface="MS PGothic" pitchFamily="34" charset="-128"/>
        </a:defRPr>
      </a:lvl4pPr>
      <a:lvl5pPr marL="854075" indent="974725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04040"/>
          </a:solidFill>
          <a:latin typeface="+mn-lt"/>
          <a:ea typeface="MS PGothic" pitchFamily="34" charset="-128"/>
        </a:defRPr>
      </a:lvl5pPr>
      <a:lvl6pPr marL="1311275" algn="l" rtl="0" fontAlgn="base">
        <a:spcBef>
          <a:spcPct val="20000"/>
        </a:spcBef>
        <a:spcAft>
          <a:spcPct val="0"/>
        </a:spcAft>
        <a:defRPr sz="2200">
          <a:solidFill>
            <a:srgbClr val="404040"/>
          </a:solidFill>
          <a:latin typeface="+mn-lt"/>
          <a:ea typeface="+mn-ea"/>
        </a:defRPr>
      </a:lvl6pPr>
      <a:lvl7pPr marL="1768475" algn="l" rtl="0" fontAlgn="base">
        <a:spcBef>
          <a:spcPct val="20000"/>
        </a:spcBef>
        <a:spcAft>
          <a:spcPct val="0"/>
        </a:spcAft>
        <a:defRPr sz="2200">
          <a:solidFill>
            <a:srgbClr val="404040"/>
          </a:solidFill>
          <a:latin typeface="+mn-lt"/>
          <a:ea typeface="+mn-ea"/>
        </a:defRPr>
      </a:lvl7pPr>
      <a:lvl8pPr marL="2225675" algn="l" rtl="0" fontAlgn="base">
        <a:spcBef>
          <a:spcPct val="20000"/>
        </a:spcBef>
        <a:spcAft>
          <a:spcPct val="0"/>
        </a:spcAft>
        <a:defRPr sz="2200">
          <a:solidFill>
            <a:srgbClr val="404040"/>
          </a:solidFill>
          <a:latin typeface="+mn-lt"/>
          <a:ea typeface="+mn-ea"/>
        </a:defRPr>
      </a:lvl8pPr>
      <a:lvl9pPr marL="2682875" algn="l" rtl="0" fontAlgn="base">
        <a:spcBef>
          <a:spcPct val="20000"/>
        </a:spcBef>
        <a:spcAft>
          <a:spcPct val="0"/>
        </a:spcAft>
        <a:defRPr sz="2200">
          <a:solidFill>
            <a:srgbClr val="404040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  <a:latin typeface="Constantia"/>
              <a:ea typeface="MS PGothic" pitchFamily="34" charset="-128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  <a:latin typeface="Constantia"/>
              <a:ea typeface="MS PGothic" pitchFamily="34" charset="-128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07622274-F62F-4E5C-8194-D6385DCB5DA5}" type="datetime1">
              <a:rPr lang="en-US" smtClean="0">
                <a:solidFill>
                  <a:srgbClr val="04617B">
                    <a:shade val="90000"/>
                  </a:srgbClr>
                </a:solidFill>
                <a:ea typeface="MS PGothic" pitchFamily="34" charset="-128"/>
              </a:rPr>
              <a:pPr>
                <a:defRPr/>
              </a:pPr>
              <a:t>10/22/2014</a:t>
            </a:fld>
            <a:endParaRPr lang="en-US" sz="1400">
              <a:solidFill>
                <a:srgbClr val="04617B">
                  <a:shade val="90000"/>
                </a:srgbClr>
              </a:solidFill>
              <a:ea typeface="MS PGothic" pitchFamily="34" charset="-128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  <a:ea typeface="MS PGothic" pitchFamily="34" charset="-128"/>
              </a:rPr>
              <a:t>© CRANN 09</a:t>
            </a:r>
            <a:endParaRPr lang="en-US">
              <a:solidFill>
                <a:srgbClr val="04617B">
                  <a:shade val="90000"/>
                </a:srgbClr>
              </a:solidFill>
              <a:ea typeface="MS PGothic" pitchFamily="34" charset="-128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98410EB6-6930-4EB5-B619-60E3603F79D5}" type="slidenum">
              <a:rPr lang="en-US" smtClean="0">
                <a:solidFill>
                  <a:srgbClr val="04617B">
                    <a:shade val="90000"/>
                  </a:srgbClr>
                </a:solidFill>
                <a:ea typeface="MS PGothic" pitchFamily="34" charset="-128"/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  <a:ea typeface="MS PGothic" pitchFamily="34" charset="-128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  <a:ea typeface="MS PGothic" pitchFamily="34" charset="-128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  <a:ea typeface="MS PGothic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0184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ransition spd="slow">
    <p:fade/>
  </p:transition>
  <p:timing>
    <p:tnLst>
      <p:par>
        <p:cTn id="1" dur="indefinite" restart="never" nodeType="tmRoot"/>
      </p:par>
    </p:tnLst>
  </p:timing>
  <p:hf hdr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304800"/>
            <a:ext cx="7391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pic>
        <p:nvPicPr>
          <p:cNvPr id="1027" name="Picture 11" descr="crann_rgb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924800" y="76200"/>
            <a:ext cx="949325" cy="119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47700" y="1439863"/>
            <a:ext cx="4343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295400" y="6503988"/>
            <a:ext cx="12954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solidFill>
                  <a:schemeClr val="bg2"/>
                </a:solidFill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fld id="{07622274-F62F-4E5C-8194-D6385DCB5DA5}" type="datetime1">
              <a:rPr lang="en-US">
                <a:solidFill>
                  <a:srgbClr val="969696"/>
                </a:solidFill>
              </a:rPr>
              <a:pPr>
                <a:defRPr/>
              </a:pPr>
              <a:t>10/22/2014</a:t>
            </a:fld>
            <a:endParaRPr lang="en-US" sz="1400">
              <a:solidFill>
                <a:srgbClr val="969696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6503988"/>
            <a:ext cx="11430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solidFill>
                  <a:schemeClr val="bg2"/>
                </a:solidFill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</a:rPr>
              <a:t>© CRANN 09</a:t>
            </a:r>
            <a:endParaRPr lang="en-US" sz="1200">
              <a:solidFill>
                <a:srgbClr val="969696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28600" y="6503988"/>
            <a:ext cx="3810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solidFill>
                  <a:schemeClr val="bg2"/>
                </a:solidFill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fld id="{98410EB6-6930-4EB5-B619-60E3603F79D5}" type="slidenum">
              <a:rPr lang="en-US">
                <a:solidFill>
                  <a:srgbClr val="96969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953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</p:sldLayoutIdLst>
  <p:transition spd="slow">
    <p:fade/>
  </p:transition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MS PGothic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-109" charset="0"/>
          <a:ea typeface="MS PGothic" pitchFamily="34" charset="-128"/>
          <a:cs typeface="ＭＳ Ｐゴシック" pitchFamily="-109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-109" charset="0"/>
          <a:ea typeface="MS PGothic" pitchFamily="34" charset="-128"/>
          <a:cs typeface="ＭＳ Ｐゴシック" pitchFamily="-109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-109" charset="0"/>
          <a:ea typeface="MS PGothic" pitchFamily="34" charset="-128"/>
          <a:cs typeface="ＭＳ Ｐゴシック" pitchFamily="-109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-109" charset="0"/>
          <a:ea typeface="MS PGothic" pitchFamily="34" charset="-128"/>
          <a:cs typeface="ＭＳ Ｐゴシック" pitchFamily="-109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600">
          <a:solidFill>
            <a:srgbClr val="404040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600">
          <a:solidFill>
            <a:srgbClr val="404040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600">
          <a:solidFill>
            <a:srgbClr val="404040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600">
          <a:solidFill>
            <a:srgbClr val="404040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har char="•"/>
        <a:defRPr sz="2000">
          <a:solidFill>
            <a:srgbClr val="404040"/>
          </a:solidFill>
          <a:latin typeface="+mn-lt"/>
          <a:ea typeface="MS PGothic" pitchFamily="34" charset="-128"/>
          <a:cs typeface="+mn-cs"/>
        </a:defRPr>
      </a:lvl1pPr>
      <a:lvl2pPr marL="190500" indent="2667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04040"/>
          </a:solidFill>
          <a:latin typeface="+mn-lt"/>
          <a:ea typeface="MS PGothic" pitchFamily="34" charset="-128"/>
        </a:defRPr>
      </a:lvl2pPr>
      <a:lvl3pPr marL="381000" indent="5334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404040"/>
          </a:solidFill>
          <a:latin typeface="+mn-lt"/>
          <a:ea typeface="MS PGothic" pitchFamily="34" charset="-128"/>
        </a:defRPr>
      </a:lvl3pPr>
      <a:lvl4pPr marL="663575" indent="708025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04040"/>
          </a:solidFill>
          <a:latin typeface="+mn-lt"/>
          <a:ea typeface="MS PGothic" pitchFamily="34" charset="-128"/>
        </a:defRPr>
      </a:lvl4pPr>
      <a:lvl5pPr marL="854075" indent="974725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04040"/>
          </a:solidFill>
          <a:latin typeface="+mn-lt"/>
          <a:ea typeface="MS PGothic" pitchFamily="34" charset="-128"/>
        </a:defRPr>
      </a:lvl5pPr>
      <a:lvl6pPr marL="1311275" algn="l" rtl="0" fontAlgn="base">
        <a:spcBef>
          <a:spcPct val="20000"/>
        </a:spcBef>
        <a:spcAft>
          <a:spcPct val="0"/>
        </a:spcAft>
        <a:defRPr sz="2200">
          <a:solidFill>
            <a:srgbClr val="404040"/>
          </a:solidFill>
          <a:latin typeface="+mn-lt"/>
          <a:ea typeface="+mn-ea"/>
        </a:defRPr>
      </a:lvl6pPr>
      <a:lvl7pPr marL="1768475" algn="l" rtl="0" fontAlgn="base">
        <a:spcBef>
          <a:spcPct val="20000"/>
        </a:spcBef>
        <a:spcAft>
          <a:spcPct val="0"/>
        </a:spcAft>
        <a:defRPr sz="2200">
          <a:solidFill>
            <a:srgbClr val="404040"/>
          </a:solidFill>
          <a:latin typeface="+mn-lt"/>
          <a:ea typeface="+mn-ea"/>
        </a:defRPr>
      </a:lvl7pPr>
      <a:lvl8pPr marL="2225675" algn="l" rtl="0" fontAlgn="base">
        <a:spcBef>
          <a:spcPct val="20000"/>
        </a:spcBef>
        <a:spcAft>
          <a:spcPct val="0"/>
        </a:spcAft>
        <a:defRPr sz="2200">
          <a:solidFill>
            <a:srgbClr val="404040"/>
          </a:solidFill>
          <a:latin typeface="+mn-lt"/>
          <a:ea typeface="+mn-ea"/>
        </a:defRPr>
      </a:lvl8pPr>
      <a:lvl9pPr marL="2682875" algn="l" rtl="0" fontAlgn="base">
        <a:spcBef>
          <a:spcPct val="20000"/>
        </a:spcBef>
        <a:spcAft>
          <a:spcPct val="0"/>
        </a:spcAft>
        <a:defRPr sz="2200">
          <a:solidFill>
            <a:srgbClr val="404040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emf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tiff"/><Relationship Id="rId4" Type="http://schemas.openxmlformats.org/officeDocument/2006/relationships/image" Target="../media/image53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tiff"/><Relationship Id="rId5" Type="http://schemas.openxmlformats.org/officeDocument/2006/relationships/image" Target="../media/image55.tiff"/><Relationship Id="rId4" Type="http://schemas.openxmlformats.org/officeDocument/2006/relationships/image" Target="../media/image61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tiff"/><Relationship Id="rId5" Type="http://schemas.openxmlformats.org/officeDocument/2006/relationships/image" Target="../media/image64.tiff"/><Relationship Id="rId4" Type="http://schemas.openxmlformats.org/officeDocument/2006/relationships/image" Target="../media/image63.tif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70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72.png"/><Relationship Id="rId10" Type="http://schemas.openxmlformats.org/officeDocument/2006/relationships/image" Target="../media/image75.png"/><Relationship Id="rId4" Type="http://schemas.openxmlformats.org/officeDocument/2006/relationships/hyperlink" Target="http://www.smeagol.tcd.ie/" TargetMode="External"/><Relationship Id="rId9" Type="http://schemas.openxmlformats.org/officeDocument/2006/relationships/image" Target="../media/image71.w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tiff"/><Relationship Id="rId3" Type="http://schemas.openxmlformats.org/officeDocument/2006/relationships/notesSlide" Target="../notesSlides/notesSlide55.xml"/><Relationship Id="rId7" Type="http://schemas.openxmlformats.org/officeDocument/2006/relationships/image" Target="../media/image78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7.tiff"/><Relationship Id="rId5" Type="http://schemas.openxmlformats.org/officeDocument/2006/relationships/image" Target="../media/image76.png"/><Relationship Id="rId10" Type="http://schemas.openxmlformats.org/officeDocument/2006/relationships/image" Target="../media/image75.wmf"/><Relationship Id="rId4" Type="http://schemas.openxmlformats.org/officeDocument/2006/relationships/image" Target="../media/image66.png"/><Relationship Id="rId9" Type="http://schemas.openxmlformats.org/officeDocument/2006/relationships/oleObject" Target="../embeddings/oleObject3.bin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84.wmf"/><Relationship Id="rId3" Type="http://schemas.openxmlformats.org/officeDocument/2006/relationships/notesSlide" Target="../notesSlides/notesSlide56.xml"/><Relationship Id="rId7" Type="http://schemas.openxmlformats.org/officeDocument/2006/relationships/image" Target="../media/image81.wmf"/><Relationship Id="rId12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83.wmf"/><Relationship Id="rId5" Type="http://schemas.openxmlformats.org/officeDocument/2006/relationships/image" Target="../media/image80.wmf"/><Relationship Id="rId15" Type="http://schemas.openxmlformats.org/officeDocument/2006/relationships/image" Target="../media/image85.wmf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82.wmf"/><Relationship Id="rId14" Type="http://schemas.openxmlformats.org/officeDocument/2006/relationships/oleObject" Target="../embeddings/oleObject9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5" descr="Intro.pdf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0" name="Rectangle 5"/>
          <p:cNvSpPr>
            <a:spLocks noGrp="1" noChangeArrowheads="1"/>
          </p:cNvSpPr>
          <p:nvPr>
            <p:ph type="subTitle" idx="4294967295"/>
          </p:nvPr>
        </p:nvSpPr>
        <p:spPr>
          <a:xfrm>
            <a:off x="197296" y="4192488"/>
            <a:ext cx="8839200" cy="1828800"/>
          </a:xfrm>
        </p:spPr>
        <p:txBody>
          <a:bodyPr/>
          <a:lstStyle/>
          <a:p>
            <a:pPr marL="0" indent="0" eaLnBrk="1" hangingPunct="1">
              <a:spcBef>
                <a:spcPts val="1968"/>
              </a:spcBef>
            </a:pPr>
            <a:r>
              <a:rPr lang="en-US" sz="2800" i="1" dirty="0" smtClean="0"/>
              <a:t>Quantitative modelling of electron transport using DFT</a:t>
            </a:r>
          </a:p>
          <a:p>
            <a:pPr marL="0" indent="0" eaLnBrk="1" hangingPunct="1">
              <a:spcBef>
                <a:spcPts val="1968"/>
              </a:spcBef>
            </a:pPr>
            <a:r>
              <a:rPr lang="en-US" u="sng" dirty="0" smtClean="0">
                <a:solidFill>
                  <a:srgbClr val="333333"/>
                </a:solidFill>
              </a:rPr>
              <a:t>Ivan </a:t>
            </a:r>
            <a:r>
              <a:rPr lang="en-US" u="sng" dirty="0" err="1" smtClean="0">
                <a:solidFill>
                  <a:srgbClr val="333333"/>
                </a:solidFill>
              </a:rPr>
              <a:t>Rungger</a:t>
            </a:r>
            <a:r>
              <a:rPr lang="en-US" dirty="0" smtClean="0">
                <a:solidFill>
                  <a:srgbClr val="333333"/>
                </a:solidFill>
              </a:rPr>
              <a:t>, </a:t>
            </a:r>
            <a:r>
              <a:rPr lang="en-US" dirty="0" err="1" smtClean="0">
                <a:solidFill>
                  <a:srgbClr val="333333"/>
                </a:solidFill>
              </a:rPr>
              <a:t>Amaury</a:t>
            </a:r>
            <a:r>
              <a:rPr lang="en-US" dirty="0" smtClean="0">
                <a:solidFill>
                  <a:srgbClr val="333333"/>
                </a:solidFill>
              </a:rPr>
              <a:t> de </a:t>
            </a:r>
            <a:r>
              <a:rPr lang="en-US" dirty="0" err="1" smtClean="0">
                <a:solidFill>
                  <a:srgbClr val="333333"/>
                </a:solidFill>
              </a:rPr>
              <a:t>Melo</a:t>
            </a:r>
            <a:r>
              <a:rPr lang="en-US" dirty="0" smtClean="0">
                <a:solidFill>
                  <a:srgbClr val="333333"/>
                </a:solidFill>
              </a:rPr>
              <a:t> Souza, and Stefano </a:t>
            </a:r>
            <a:r>
              <a:rPr lang="en-US" dirty="0" err="1" smtClean="0">
                <a:solidFill>
                  <a:srgbClr val="333333"/>
                </a:solidFill>
              </a:rPr>
              <a:t>Sanvito</a:t>
            </a:r>
            <a:endParaRPr lang="en-US" sz="1600" dirty="0" smtClean="0">
              <a:solidFill>
                <a:schemeClr val="bg2"/>
              </a:solidFill>
            </a:endParaRPr>
          </a:p>
          <a:p>
            <a:pPr marL="0" indent="0" eaLnBrk="1" hangingPunct="1"/>
            <a:r>
              <a:rPr lang="en-US" sz="1600" i="1" dirty="0" smtClean="0">
                <a:solidFill>
                  <a:srgbClr val="333333"/>
                </a:solidFill>
              </a:rPr>
              <a:t>School of Physics and CRANN, Trinity College Dublin, IRELAND</a:t>
            </a:r>
          </a:p>
        </p:txBody>
      </p:sp>
      <p:pic>
        <p:nvPicPr>
          <p:cNvPr id="4101" name="Picture 33" descr="crann_rgb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7742238" y="0"/>
            <a:ext cx="1401762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 descr="sfi_PMS.ai"/>
          <p:cNvPicPr>
            <a:picLocks noChangeAspect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2916238" y="6021388"/>
            <a:ext cx="811212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 descr="trinity crest.psd"/>
          <p:cNvPicPr>
            <a:picLocks noChangeAspect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457200" y="6172200"/>
            <a:ext cx="360363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4" name="Picture 7" descr="UCCsimplified.ai"/>
          <p:cNvPicPr>
            <a:picLocks noChangeAspect="1"/>
          </p:cNvPicPr>
          <p:nvPr/>
        </p:nvPicPr>
        <p:blipFill>
          <a:blip r:embed="rId7" cstate="email"/>
          <a:srcRect/>
          <a:stretch>
            <a:fillRect/>
          </a:stretch>
        </p:blipFill>
        <p:spPr bwMode="auto">
          <a:xfrm>
            <a:off x="1266825" y="6140450"/>
            <a:ext cx="1260475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76200" y="76200"/>
            <a:ext cx="6248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/>
            <a:r>
              <a:rPr lang="en-US" sz="1800" dirty="0" smtClean="0">
                <a:solidFill>
                  <a:schemeClr val="bg1"/>
                </a:solidFill>
              </a:rPr>
              <a:t>Sao Paulo, Brazil	                        	October 2014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179388" y="180975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6">
                  <a:lumMod val="50000"/>
                </a:schemeClr>
              </a:gs>
              <a:gs pos="80000">
                <a:schemeClr val="accent3">
                  <a:lumMod val="60000"/>
                  <a:lumOff val="40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it useful ?</a:t>
            </a:r>
          </a:p>
        </p:txBody>
      </p:sp>
      <p:pic>
        <p:nvPicPr>
          <p:cNvPr id="5" name="Picture 3" descr="Snapshot 2007-03-29#10A38B.tiff                                00074C5DMacintosh HD                   C06AA707: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1066800"/>
            <a:ext cx="6248400" cy="3984625"/>
          </a:xfrm>
          <a:prstGeom prst="rect">
            <a:avLst/>
          </a:prstGeom>
          <a:noFill/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477000" y="1309688"/>
            <a:ext cx="2286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1800">
                <a:solidFill>
                  <a:schemeClr val="tx1"/>
                </a:solidFill>
                <a:latin typeface="Arial" charset="0"/>
              </a:rPr>
              <a:t>Courtesy of Seagate</a:t>
            </a:r>
            <a:endParaRPr lang="en-US" sz="2400">
              <a:solidFill>
                <a:srgbClr val="E1251D"/>
              </a:solidFill>
              <a:latin typeface="Times-Roman" charset="0"/>
            </a:endParaRPr>
          </a:p>
        </p:txBody>
      </p:sp>
      <p:pic>
        <p:nvPicPr>
          <p:cNvPr id="8" name="Picture 5" descr="800px-Hdhead.jpg                                               00074C5DMacintosh HD                   C06AA707: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3600" y="4495800"/>
            <a:ext cx="3124200" cy="2209800"/>
          </a:xfrm>
          <a:prstGeom prst="rect">
            <a:avLst/>
          </a:prstGeom>
          <a:noFill/>
        </p:spPr>
      </p:pic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4038600" y="6324600"/>
            <a:ext cx="2133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1800">
                <a:solidFill>
                  <a:schemeClr val="tx1"/>
                </a:solidFill>
                <a:latin typeface="Arial" charset="0"/>
              </a:rPr>
              <a:t>Courtesy of IBM</a:t>
            </a:r>
            <a:endParaRPr lang="en-US" sz="2400">
              <a:solidFill>
                <a:srgbClr val="E1251D"/>
              </a:solidFill>
              <a:latin typeface="Times-Roman" charset="0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1066800" y="5334000"/>
            <a:ext cx="3352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2400" u="sng">
                <a:solidFill>
                  <a:schemeClr val="tx1"/>
                </a:solidFill>
                <a:latin typeface="Arial" charset="0"/>
              </a:rPr>
              <a:t>Hard-disk technology</a:t>
            </a:r>
            <a:endParaRPr lang="en-US" sz="2400">
              <a:solidFill>
                <a:srgbClr val="E1251D"/>
              </a:solidFill>
              <a:latin typeface="Times-Roman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774720" y="1165320"/>
            <a:ext cx="7695720" cy="4998600"/>
          </a:xfrm>
          <a:prstGeom prst="rect">
            <a:avLst/>
          </a:prstGeom>
          <a:ln>
            <a:noFill/>
          </a:ln>
        </p:spPr>
      </p:pic>
      <p:sp>
        <p:nvSpPr>
          <p:cNvPr id="431" name="CustomShape 2"/>
          <p:cNvSpPr/>
          <p:nvPr/>
        </p:nvSpPr>
        <p:spPr>
          <a:xfrm>
            <a:off x="4114800" y="3657600"/>
            <a:ext cx="685440" cy="456840"/>
          </a:xfrm>
          <a:prstGeom prst="ellipse">
            <a:avLst/>
          </a:prstGeom>
          <a:noFill/>
          <a:ln w="76320">
            <a:solidFill>
              <a:srgbClr val="FF0000"/>
            </a:solidFill>
            <a:miter/>
          </a:ln>
        </p:spPr>
      </p:sp>
      <p:pic>
        <p:nvPicPr>
          <p:cNvPr id="432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263520" y="1128600"/>
            <a:ext cx="8533800" cy="49399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265741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7"/>
          <p:cNvSpPr>
            <a:spLocks noChangeArrowheads="1"/>
          </p:cNvSpPr>
          <p:nvPr/>
        </p:nvSpPr>
        <p:spPr bwMode="auto">
          <a:xfrm>
            <a:off x="179388" y="180975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6">
                  <a:lumMod val="50000"/>
                </a:schemeClr>
              </a:gs>
              <a:gs pos="80000">
                <a:schemeClr val="accent3">
                  <a:lumMod val="60000"/>
                  <a:lumOff val="40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/>
          </a:p>
        </p:txBody>
      </p:sp>
      <p:pic>
        <p:nvPicPr>
          <p:cNvPr id="436" name="FeMgOFe_atoms"/>
          <p:cNvPicPr/>
          <p:nvPr/>
        </p:nvPicPr>
        <p:blipFill>
          <a:blip r:embed="rId3"/>
          <a:stretch>
            <a:fillRect/>
          </a:stretch>
        </p:blipFill>
        <p:spPr>
          <a:xfrm>
            <a:off x="827640" y="4005000"/>
            <a:ext cx="2979360" cy="1223640"/>
          </a:xfrm>
          <a:prstGeom prst="rect">
            <a:avLst/>
          </a:prstGeom>
          <a:ln>
            <a:noFill/>
          </a:ln>
        </p:spPr>
      </p:pic>
      <p:sp>
        <p:nvSpPr>
          <p:cNvPr id="437" name="CustomShape 3"/>
          <p:cNvSpPr/>
          <p:nvPr/>
        </p:nvSpPr>
        <p:spPr>
          <a:xfrm flipV="1">
            <a:off x="1338840" y="4370040"/>
            <a:ext cx="255240" cy="7300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9360">
            <a:solidFill>
              <a:srgbClr val="000000"/>
            </a:solidFill>
            <a:round/>
          </a:ln>
        </p:spPr>
      </p:sp>
      <p:pic>
        <p:nvPicPr>
          <p:cNvPr id="438" name="FeMgOFe_atoms"/>
          <p:cNvPicPr/>
          <p:nvPr/>
        </p:nvPicPr>
        <p:blipFill>
          <a:blip r:embed="rId3"/>
          <a:stretch>
            <a:fillRect/>
          </a:stretch>
        </p:blipFill>
        <p:spPr>
          <a:xfrm>
            <a:off x="827640" y="5136840"/>
            <a:ext cx="2979360" cy="1223640"/>
          </a:xfrm>
          <a:prstGeom prst="rect">
            <a:avLst/>
          </a:prstGeom>
          <a:ln>
            <a:noFill/>
          </a:ln>
        </p:spPr>
      </p:pic>
      <p:sp>
        <p:nvSpPr>
          <p:cNvPr id="439" name="CustomShape 4"/>
          <p:cNvSpPr/>
          <p:nvPr/>
        </p:nvSpPr>
        <p:spPr>
          <a:xfrm>
            <a:off x="3054960" y="5173560"/>
            <a:ext cx="255240" cy="7300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360">
            <a:solidFill>
              <a:srgbClr val="000000"/>
            </a:solidFill>
            <a:round/>
          </a:ln>
        </p:spPr>
      </p:sp>
      <p:sp>
        <p:nvSpPr>
          <p:cNvPr id="440" name="CustomShape 5"/>
          <p:cNvSpPr/>
          <p:nvPr/>
        </p:nvSpPr>
        <p:spPr>
          <a:xfrm flipV="1">
            <a:off x="3054960" y="4041720"/>
            <a:ext cx="255240" cy="7300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9360">
            <a:solidFill>
              <a:srgbClr val="000000"/>
            </a:solidFill>
            <a:round/>
          </a:ln>
        </p:spPr>
      </p:sp>
      <p:sp>
        <p:nvSpPr>
          <p:cNvPr id="441" name="CustomShape 6"/>
          <p:cNvSpPr/>
          <p:nvPr/>
        </p:nvSpPr>
        <p:spPr>
          <a:xfrm flipV="1">
            <a:off x="1375200" y="5502240"/>
            <a:ext cx="255240" cy="7300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9360">
            <a:solidFill>
              <a:srgbClr val="000000"/>
            </a:solidFill>
            <a:round/>
          </a:ln>
        </p:spPr>
      </p:sp>
      <p:sp>
        <p:nvSpPr>
          <p:cNvPr id="442" name="CustomShape 7"/>
          <p:cNvSpPr/>
          <p:nvPr/>
        </p:nvSpPr>
        <p:spPr>
          <a:xfrm>
            <a:off x="1776960" y="4790880"/>
            <a:ext cx="1276200" cy="3456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algn="ctr"/>
            <a:r>
              <a:rPr lang="en-GB" sz="1600" b="1" u="sng">
                <a:solidFill>
                  <a:srgbClr val="515151"/>
                </a:solidFill>
                <a:latin typeface="Arial"/>
                <a:ea typeface="ヒラギノ角ゴ Pro W3"/>
              </a:rPr>
              <a:t>Parallel</a:t>
            </a:r>
            <a:endParaRPr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443" name="CustomShape 8"/>
          <p:cNvSpPr/>
          <p:nvPr/>
        </p:nvSpPr>
        <p:spPr>
          <a:xfrm>
            <a:off x="1886400" y="5941800"/>
            <a:ext cx="1533240" cy="3456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algn="ctr"/>
            <a:r>
              <a:rPr lang="en-GB" sz="1600" b="1" u="sng">
                <a:solidFill>
                  <a:srgbClr val="515151"/>
                </a:solidFill>
                <a:latin typeface="Arial"/>
                <a:ea typeface="ヒラギノ角ゴ Pro W3"/>
              </a:rPr>
              <a:t>Anti-Parallel</a:t>
            </a:r>
            <a:endParaRPr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444" name="CustomShape 9"/>
          <p:cNvSpPr/>
          <p:nvPr/>
        </p:nvSpPr>
        <p:spPr>
          <a:xfrm>
            <a:off x="5508000" y="3429000"/>
            <a:ext cx="1348920" cy="549360"/>
          </a:xfrm>
          <a:prstGeom prst="rect">
            <a:avLst/>
          </a:prstGeom>
          <a:noFill/>
          <a:ln>
            <a:noFill/>
          </a:ln>
        </p:spPr>
        <p:txBody>
          <a:bodyPr wrap="none" lIns="90000" tIns="46800" rIns="90000" bIns="46800"/>
          <a:lstStyle/>
          <a:p>
            <a:r>
              <a:rPr lang="en-GB" sz="3200" i="1" dirty="0">
                <a:solidFill>
                  <a:srgbClr val="555555"/>
                </a:solidFill>
                <a:latin typeface="Arial"/>
                <a:ea typeface="ＭＳ Ｐゴシック"/>
              </a:rPr>
              <a:t>MR </a:t>
            </a:r>
            <a:r>
              <a:rPr lang="en-GB" sz="3200" dirty="0">
                <a:solidFill>
                  <a:srgbClr val="555555"/>
                </a:solidFill>
                <a:latin typeface="Arial"/>
                <a:ea typeface="ＭＳ Ｐゴシック"/>
              </a:rPr>
              <a:t>=</a:t>
            </a:r>
            <a:endParaRPr dirty="0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445" name="Line 10"/>
          <p:cNvSpPr/>
          <p:nvPr/>
        </p:nvSpPr>
        <p:spPr>
          <a:xfrm>
            <a:off x="6632280" y="3736800"/>
            <a:ext cx="1447560" cy="0"/>
          </a:xfrm>
          <a:prstGeom prst="line">
            <a:avLst/>
          </a:prstGeom>
          <a:ln w="38160">
            <a:solidFill>
              <a:srgbClr val="555555"/>
            </a:solidFill>
            <a:miter/>
          </a:ln>
        </p:spPr>
      </p:sp>
      <p:sp>
        <p:nvSpPr>
          <p:cNvPr id="446" name="CustomShape 11"/>
          <p:cNvSpPr/>
          <p:nvPr/>
        </p:nvSpPr>
        <p:spPr>
          <a:xfrm>
            <a:off x="6708240" y="3101760"/>
            <a:ext cx="293040" cy="549360"/>
          </a:xfrm>
          <a:prstGeom prst="rect">
            <a:avLst/>
          </a:prstGeom>
          <a:noFill/>
          <a:ln>
            <a:noFill/>
          </a:ln>
        </p:spPr>
        <p:txBody>
          <a:bodyPr wrap="none" lIns="90000" tIns="46800" rIns="90000" bIns="46800"/>
          <a:lstStyle/>
          <a:p>
            <a:r>
              <a:rPr lang="en-GB" sz="3200" i="1">
                <a:solidFill>
                  <a:srgbClr val="555555"/>
                </a:solidFill>
                <a:latin typeface="Arial"/>
                <a:ea typeface="ＭＳ Ｐゴシック"/>
              </a:rPr>
              <a:t>I</a:t>
            </a:r>
            <a:endParaRPr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447" name="CustomShape 12"/>
          <p:cNvSpPr/>
          <p:nvPr/>
        </p:nvSpPr>
        <p:spPr>
          <a:xfrm>
            <a:off x="6859440" y="3325680"/>
            <a:ext cx="349560" cy="376920"/>
          </a:xfrm>
          <a:prstGeom prst="rect">
            <a:avLst/>
          </a:prstGeom>
          <a:noFill/>
          <a:ln>
            <a:noFill/>
          </a:ln>
        </p:spPr>
        <p:txBody>
          <a:bodyPr wrap="none" lIns="90000" tIns="46800" rIns="90000" bIns="46800"/>
          <a:lstStyle/>
          <a:p>
            <a:r>
              <a:rPr lang="en-GB" sz="2000">
                <a:solidFill>
                  <a:srgbClr val="555555"/>
                </a:solidFill>
                <a:latin typeface="Arial"/>
                <a:ea typeface="ＭＳ Ｐゴシック"/>
              </a:rPr>
              <a:t>P</a:t>
            </a:r>
            <a:endParaRPr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448" name="CustomShape 13"/>
          <p:cNvSpPr/>
          <p:nvPr/>
        </p:nvSpPr>
        <p:spPr>
          <a:xfrm>
            <a:off x="7395480" y="3124080"/>
            <a:ext cx="293040" cy="549360"/>
          </a:xfrm>
          <a:prstGeom prst="rect">
            <a:avLst/>
          </a:prstGeom>
          <a:noFill/>
          <a:ln>
            <a:noFill/>
          </a:ln>
        </p:spPr>
        <p:txBody>
          <a:bodyPr wrap="none" lIns="90000" tIns="46800" rIns="90000" bIns="46800"/>
          <a:lstStyle/>
          <a:p>
            <a:r>
              <a:rPr lang="en-GB" sz="3200" i="1">
                <a:solidFill>
                  <a:srgbClr val="555555"/>
                </a:solidFill>
                <a:latin typeface="Arial"/>
                <a:ea typeface="ＭＳ Ｐゴシック"/>
              </a:rPr>
              <a:t>I</a:t>
            </a:r>
            <a:endParaRPr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449" name="CustomShape 14"/>
          <p:cNvSpPr/>
          <p:nvPr/>
        </p:nvSpPr>
        <p:spPr>
          <a:xfrm>
            <a:off x="7546320" y="3348000"/>
            <a:ext cx="518760" cy="376920"/>
          </a:xfrm>
          <a:prstGeom prst="rect">
            <a:avLst/>
          </a:prstGeom>
          <a:noFill/>
          <a:ln>
            <a:noFill/>
          </a:ln>
        </p:spPr>
        <p:txBody>
          <a:bodyPr wrap="none" lIns="90000" tIns="46800" rIns="90000" bIns="46800"/>
          <a:lstStyle/>
          <a:p>
            <a:r>
              <a:rPr lang="en-GB" sz="2000">
                <a:solidFill>
                  <a:srgbClr val="555555"/>
                </a:solidFill>
                <a:latin typeface="Arial"/>
                <a:ea typeface="ＭＳ Ｐゴシック"/>
              </a:rPr>
              <a:t>AP</a:t>
            </a:r>
            <a:endParaRPr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450" name="CustomShape 15"/>
          <p:cNvSpPr/>
          <p:nvPr/>
        </p:nvSpPr>
        <p:spPr>
          <a:xfrm>
            <a:off x="7089120" y="3646440"/>
            <a:ext cx="293040" cy="549360"/>
          </a:xfrm>
          <a:prstGeom prst="rect">
            <a:avLst/>
          </a:prstGeom>
          <a:noFill/>
          <a:ln>
            <a:noFill/>
          </a:ln>
        </p:spPr>
        <p:txBody>
          <a:bodyPr wrap="none" lIns="90000" tIns="46800" rIns="90000" bIns="46800"/>
          <a:lstStyle/>
          <a:p>
            <a:r>
              <a:rPr lang="en-GB" sz="3200" i="1">
                <a:solidFill>
                  <a:srgbClr val="555555"/>
                </a:solidFill>
                <a:latin typeface="Arial"/>
                <a:ea typeface="ＭＳ Ｐゴシック"/>
              </a:rPr>
              <a:t>I</a:t>
            </a:r>
            <a:endParaRPr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451" name="CustomShape 16"/>
          <p:cNvSpPr/>
          <p:nvPr/>
        </p:nvSpPr>
        <p:spPr>
          <a:xfrm>
            <a:off x="7239960" y="3870360"/>
            <a:ext cx="518760" cy="376920"/>
          </a:xfrm>
          <a:prstGeom prst="rect">
            <a:avLst/>
          </a:prstGeom>
          <a:noFill/>
          <a:ln>
            <a:noFill/>
          </a:ln>
        </p:spPr>
        <p:txBody>
          <a:bodyPr wrap="none" lIns="90000" tIns="46800" rIns="90000" bIns="46800"/>
          <a:lstStyle/>
          <a:p>
            <a:r>
              <a:rPr lang="en-GB" sz="2000">
                <a:solidFill>
                  <a:srgbClr val="555555"/>
                </a:solidFill>
                <a:latin typeface="Arial"/>
                <a:ea typeface="ＭＳ Ｐゴシック"/>
              </a:rPr>
              <a:t>AP</a:t>
            </a:r>
            <a:endParaRPr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452" name="Line 17"/>
          <p:cNvSpPr/>
          <p:nvPr/>
        </p:nvSpPr>
        <p:spPr>
          <a:xfrm>
            <a:off x="7165440" y="3431880"/>
            <a:ext cx="228600" cy="0"/>
          </a:xfrm>
          <a:prstGeom prst="line">
            <a:avLst/>
          </a:prstGeom>
          <a:ln w="38160">
            <a:solidFill>
              <a:srgbClr val="555555"/>
            </a:solidFill>
            <a:miter/>
          </a:ln>
        </p:spPr>
      </p:sp>
      <p:sp>
        <p:nvSpPr>
          <p:cNvPr id="453" name="CustomShape 18"/>
          <p:cNvSpPr/>
          <p:nvPr/>
        </p:nvSpPr>
        <p:spPr>
          <a:xfrm>
            <a:off x="5460480" y="3127320"/>
            <a:ext cx="2771640" cy="1142640"/>
          </a:xfrm>
          <a:prstGeom prst="rect">
            <a:avLst/>
          </a:prstGeom>
          <a:noFill/>
          <a:ln w="38160">
            <a:solidFill>
              <a:srgbClr val="FF0000"/>
            </a:solidFill>
            <a:miter/>
          </a:ln>
        </p:spPr>
      </p:sp>
      <p:pic>
        <p:nvPicPr>
          <p:cNvPr id="454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395640" y="1484640"/>
            <a:ext cx="4320000" cy="2160000"/>
          </a:xfrm>
          <a:prstGeom prst="rect">
            <a:avLst/>
          </a:prstGeom>
          <a:ln w="9360">
            <a:noFill/>
          </a:ln>
        </p:spPr>
      </p:pic>
      <p:sp>
        <p:nvSpPr>
          <p:cNvPr id="23" name="CustomShape 3"/>
          <p:cNvSpPr/>
          <p:nvPr/>
        </p:nvSpPr>
        <p:spPr>
          <a:xfrm>
            <a:off x="1275649" y="3702543"/>
            <a:ext cx="5441051" cy="320097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>
              <a:lnSpc>
                <a:spcPct val="93000"/>
              </a:lnSpc>
            </a:pPr>
            <a:r>
              <a:rPr lang="en-GB" sz="1400" dirty="0" smtClean="0">
                <a:solidFill>
                  <a:srgbClr val="000000"/>
                </a:solidFill>
                <a:latin typeface="Times New Roman"/>
                <a:ea typeface="ヒラギノ角ゴ Pro W3"/>
              </a:rPr>
              <a:t>S. S. P. Parkin </a:t>
            </a:r>
            <a:r>
              <a:rPr lang="en-GB" sz="1400" i="1" dirty="0" smtClean="0">
                <a:solidFill>
                  <a:srgbClr val="000000"/>
                </a:solidFill>
                <a:latin typeface="Times New Roman"/>
                <a:ea typeface="ヒラギノ角ゴ Pro W3"/>
              </a:rPr>
              <a:t>et </a:t>
            </a:r>
            <a:r>
              <a:rPr lang="en-GB" sz="1400" i="1" dirty="0">
                <a:solidFill>
                  <a:srgbClr val="000000"/>
                </a:solidFill>
                <a:latin typeface="Times New Roman"/>
                <a:ea typeface="ヒラギノ角ゴ Pro W3"/>
              </a:rPr>
              <a:t>al.</a:t>
            </a:r>
            <a:r>
              <a:rPr lang="en-GB" sz="1400" dirty="0">
                <a:solidFill>
                  <a:srgbClr val="000000"/>
                </a:solidFill>
                <a:latin typeface="Times New Roman"/>
                <a:ea typeface="ヒラギノ角ゴ Pro W3"/>
              </a:rPr>
              <a:t>, </a:t>
            </a:r>
            <a:r>
              <a:rPr lang="en-GB" sz="1400" dirty="0" smtClean="0">
                <a:solidFill>
                  <a:srgbClr val="000000"/>
                </a:solidFill>
                <a:latin typeface="Times New Roman"/>
                <a:ea typeface="ヒラギノ角ゴ Pro W3"/>
              </a:rPr>
              <a:t>Nature Materials. </a:t>
            </a:r>
            <a:r>
              <a:rPr lang="en-GB" sz="1400" b="1" dirty="0" smtClean="0">
                <a:solidFill>
                  <a:srgbClr val="000000"/>
                </a:solidFill>
                <a:latin typeface="Times New Roman"/>
                <a:ea typeface="ヒラギノ角ゴ Pro W3"/>
              </a:rPr>
              <a:t>3</a:t>
            </a:r>
            <a:r>
              <a:rPr lang="en-GB" sz="1400" dirty="0" smtClean="0">
                <a:solidFill>
                  <a:srgbClr val="000000"/>
                </a:solidFill>
                <a:latin typeface="Times New Roman"/>
                <a:ea typeface="ヒラギノ角ゴ Pro W3"/>
              </a:rPr>
              <a:t>, 862 </a:t>
            </a:r>
            <a:r>
              <a:rPr lang="en-GB" sz="1400" dirty="0">
                <a:solidFill>
                  <a:srgbClr val="000000"/>
                </a:solidFill>
                <a:latin typeface="Times New Roman"/>
                <a:ea typeface="ヒラギノ角ゴ Pro W3"/>
              </a:rPr>
              <a:t>(</a:t>
            </a:r>
            <a:r>
              <a:rPr lang="en-GB" sz="1400" dirty="0" smtClean="0">
                <a:solidFill>
                  <a:srgbClr val="000000"/>
                </a:solidFill>
                <a:latin typeface="Times New Roman"/>
                <a:ea typeface="ヒラギノ角ゴ Pro W3"/>
              </a:rPr>
              <a:t>2004)</a:t>
            </a:r>
            <a:endParaRPr dirty="0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270106" y="274465"/>
            <a:ext cx="684212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5717" tIns="35717" rIns="35717" bIns="35717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MS PGothic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9pPr>
          </a:lstStyle>
          <a:p>
            <a:r>
              <a:rPr lang="en-IE" kern="0" dirty="0" err="1" smtClean="0">
                <a:solidFill>
                  <a:srgbClr val="FFFFFF"/>
                </a:solidFill>
              </a:rPr>
              <a:t>Tunneling</a:t>
            </a:r>
            <a:r>
              <a:rPr lang="en-IE" kern="0" dirty="0" smtClean="0">
                <a:solidFill>
                  <a:srgbClr val="FFFFFF"/>
                </a:solidFill>
              </a:rPr>
              <a:t> magneto-resistance (TMR)</a:t>
            </a:r>
            <a:endParaRPr lang="en-US" b="1" kern="0" dirty="0" smtClean="0">
              <a:solidFill>
                <a:srgbClr val="FFFFFF"/>
              </a:solidFill>
              <a:ea typeface="ヒラギノ角ゴ Pro W6"/>
              <a:cs typeface="ヒラギノ角ゴ Pro W6"/>
            </a:endParaRPr>
          </a:p>
        </p:txBody>
      </p:sp>
      <p:sp>
        <p:nvSpPr>
          <p:cNvPr id="26" name="CustomShape 12"/>
          <p:cNvSpPr/>
          <p:nvPr/>
        </p:nvSpPr>
        <p:spPr>
          <a:xfrm>
            <a:off x="4875300" y="5880245"/>
            <a:ext cx="3958920" cy="327240"/>
          </a:xfrm>
          <a:prstGeom prst="rect">
            <a:avLst/>
          </a:prstGeom>
          <a:noFill/>
          <a:ln>
            <a:noFill/>
          </a:ln>
        </p:spPr>
        <p:txBody>
          <a:bodyPr wrap="none" lIns="90000" tIns="46800" rIns="90000" bIns="4680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sz="1600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W.H. Butler </a:t>
            </a:r>
            <a:r>
              <a:rPr lang="en-GB" sz="1600" i="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et al.</a:t>
            </a:r>
            <a:r>
              <a:rPr lang="en-GB" sz="1600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, PRB </a:t>
            </a:r>
            <a:r>
              <a:rPr lang="en-GB" sz="1600" b="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63</a:t>
            </a:r>
            <a:r>
              <a:rPr lang="en-GB" sz="1600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, 054416 (2001)</a:t>
            </a:r>
            <a:endParaRPr sz="1600" dirty="0">
              <a:solidFill>
                <a:prstClr val="black"/>
              </a:solid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65760" y="5480135"/>
            <a:ext cx="2707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solidFill>
                  <a:schemeClr val="accent1">
                    <a:lumMod val="75000"/>
                  </a:schemeClr>
                </a:solidFill>
              </a:rPr>
              <a:t>Theoretical prediction:</a:t>
            </a:r>
            <a:endParaRPr lang="en-GB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35599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179388" y="180975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6">
                  <a:lumMod val="50000"/>
                </a:schemeClr>
              </a:gs>
              <a:gs pos="80000">
                <a:schemeClr val="accent3">
                  <a:lumMod val="60000"/>
                  <a:lumOff val="40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it useful ?</a:t>
            </a:r>
          </a:p>
        </p:txBody>
      </p:sp>
      <p:pic>
        <p:nvPicPr>
          <p:cNvPr id="11" name="Picture 3" descr="DNA.JPG                                                        00000002&#10;NEW_VOLUME                     00000000:"/>
          <p:cNvPicPr>
            <a:picLocks noChangeAspect="1" noChangeArrowheads="1"/>
          </p:cNvPicPr>
          <p:nvPr/>
        </p:nvPicPr>
        <p:blipFill>
          <a:blip r:embed="rId3"/>
          <a:srcRect t="4756"/>
          <a:stretch>
            <a:fillRect/>
          </a:stretch>
        </p:blipFill>
        <p:spPr bwMode="auto">
          <a:xfrm>
            <a:off x="914400" y="1247775"/>
            <a:ext cx="7805738" cy="485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76200" y="6186487"/>
            <a:ext cx="6248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1800">
                <a:solidFill>
                  <a:schemeClr val="tx1"/>
                </a:solidFill>
                <a:latin typeface="Arial" charset="0"/>
              </a:rPr>
              <a:t>G. Zheng et al. Nature Biotech. </a:t>
            </a:r>
            <a:r>
              <a:rPr lang="en-US" sz="1800" b="1">
                <a:solidFill>
                  <a:schemeClr val="tx1"/>
                </a:solidFill>
                <a:latin typeface="Arial" charset="0"/>
              </a:rPr>
              <a:t>23</a:t>
            </a:r>
            <a:r>
              <a:rPr lang="en-US" sz="1800">
                <a:solidFill>
                  <a:schemeClr val="tx1"/>
                </a:solidFill>
                <a:latin typeface="Arial" charset="0"/>
              </a:rPr>
              <a:t>, 1294 (2005)</a:t>
            </a:r>
            <a:endParaRPr lang="en-US" sz="2400">
              <a:solidFill>
                <a:srgbClr val="E1251D"/>
              </a:solidFill>
              <a:latin typeface="Times-Roman" charset="0"/>
            </a:endParaRP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1752600" y="1004887"/>
            <a:ext cx="1981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2400" u="sng">
                <a:solidFill>
                  <a:schemeClr val="tx1"/>
                </a:solidFill>
                <a:latin typeface="Arial" charset="0"/>
              </a:rPr>
              <a:t>Bio-sensors</a:t>
            </a:r>
            <a:endParaRPr lang="en-US" sz="2400">
              <a:solidFill>
                <a:srgbClr val="E1251D"/>
              </a:solidFill>
              <a:latin typeface="Times-Roman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/>
        <p:txBody>
          <a:bodyPr lIns="35717" tIns="35717" rIns="35717" bIns="35717" anchor="ctr">
            <a:normAutofit/>
          </a:bodyPr>
          <a:lstStyle/>
          <a:p>
            <a:pPr algn="ctr"/>
            <a:r>
              <a:rPr lang="en-GB" dirty="0" smtClean="0"/>
              <a:t>Explaining quantum transport</a:t>
            </a:r>
            <a:endParaRPr lang="en-US" b="1" dirty="0" smtClean="0">
              <a:ea typeface="ヒラギノ角ゴ Pro W6"/>
              <a:cs typeface="ヒラギノ角ゴ Pro W6"/>
            </a:endParaRPr>
          </a:p>
        </p:txBody>
      </p:sp>
    </p:spTree>
    <p:extLst>
      <p:ext uri="{BB962C8B-B14F-4D97-AF65-F5344CB8AC3E}">
        <p14:creationId xmlns:p14="http://schemas.microsoft.com/office/powerpoint/2010/main" val="104218171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179388" y="180975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6">
                  <a:lumMod val="50000"/>
                </a:schemeClr>
              </a:gs>
              <a:gs pos="80000">
                <a:schemeClr val="accent3">
                  <a:lumMod val="60000"/>
                  <a:lumOff val="40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>
              <a:solidFill>
                <a:srgbClr val="000000"/>
              </a:solidFill>
            </a:endParaRP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experiments are made ?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76200" y="1143000"/>
            <a:ext cx="5029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u="sng" dirty="0" err="1">
                <a:solidFill>
                  <a:srgbClr val="000000"/>
                </a:solidFill>
                <a:latin typeface="Arial" charset="0"/>
              </a:rPr>
              <a:t>Nanogaps</a:t>
            </a:r>
            <a:r>
              <a:rPr lang="en-US" u="sng" dirty="0">
                <a:solidFill>
                  <a:srgbClr val="000000"/>
                </a:solidFill>
                <a:latin typeface="Arial" charset="0"/>
              </a:rPr>
              <a:t> and break junctions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088" y="1828800"/>
            <a:ext cx="6419912" cy="2317500"/>
          </a:xfrm>
          <a:prstGeom prst="rect">
            <a:avLst/>
          </a:prstGeom>
        </p:spPr>
      </p:pic>
      <p:sp>
        <p:nvSpPr>
          <p:cNvPr id="6" name="CustomShape 12"/>
          <p:cNvSpPr/>
          <p:nvPr/>
        </p:nvSpPr>
        <p:spPr>
          <a:xfrm>
            <a:off x="4211960" y="4211280"/>
            <a:ext cx="3958920" cy="327240"/>
          </a:xfrm>
          <a:prstGeom prst="rect">
            <a:avLst/>
          </a:prstGeom>
          <a:noFill/>
          <a:ln>
            <a:noFill/>
          </a:ln>
        </p:spPr>
        <p:txBody>
          <a:bodyPr wrap="none" lIns="90000" tIns="46800" rIns="90000" bIns="4680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M. L. Perrin </a:t>
            </a:r>
            <a:r>
              <a:rPr lang="en-GB" sz="1600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et </a:t>
            </a:r>
            <a:r>
              <a:rPr lang="en-GB" sz="1600" i="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al.</a:t>
            </a:r>
            <a:r>
              <a:rPr lang="en-GB" sz="1600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, </a:t>
            </a: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Nature Nanotech. </a:t>
            </a:r>
            <a:r>
              <a:rPr lang="en-GB" sz="16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8</a:t>
            </a: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, 282 </a:t>
            </a:r>
            <a:r>
              <a:rPr lang="en-GB" sz="1600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(</a:t>
            </a: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2013)</a:t>
            </a:r>
            <a:endParaRPr sz="1600" dirty="0">
              <a:solidFill>
                <a:prstClr val="black"/>
              </a:solid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021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179512" y="180975"/>
            <a:ext cx="7920881" cy="733425"/>
          </a:xfrm>
          <a:prstGeom prst="rect">
            <a:avLst/>
          </a:prstGeom>
          <a:gradFill rotWithShape="1">
            <a:gsLst>
              <a:gs pos="0">
                <a:schemeClr val="accent6">
                  <a:lumMod val="50000"/>
                </a:schemeClr>
              </a:gs>
              <a:gs pos="80000">
                <a:schemeClr val="accent3">
                  <a:lumMod val="60000"/>
                  <a:lumOff val="40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>
              <a:solidFill>
                <a:srgbClr val="000000"/>
              </a:solidFill>
            </a:endParaRP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297135" y="288861"/>
            <a:ext cx="7705576" cy="609600"/>
          </a:xfrm>
        </p:spPr>
        <p:txBody>
          <a:bodyPr/>
          <a:lstStyle/>
          <a:p>
            <a:r>
              <a:rPr lang="en-US" dirty="0" smtClean="0"/>
              <a:t>How experiments are made 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62594" t="71743"/>
          <a:stretch/>
        </p:blipFill>
        <p:spPr>
          <a:xfrm>
            <a:off x="871353" y="2724292"/>
            <a:ext cx="2232248" cy="98504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 bwMode="auto">
          <a:xfrm flipH="1">
            <a:off x="511313" y="2290694"/>
            <a:ext cx="1846" cy="122568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527930" y="3516379"/>
            <a:ext cx="34342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>
            <a:off x="664561" y="2076219"/>
            <a:ext cx="143092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1" name="Group 10"/>
          <p:cNvGrpSpPr/>
          <p:nvPr/>
        </p:nvGrpSpPr>
        <p:grpSpPr>
          <a:xfrm>
            <a:off x="1591433" y="1068107"/>
            <a:ext cx="1800200" cy="1224135"/>
            <a:chOff x="1979712" y="1268760"/>
            <a:chExt cx="1800200" cy="1224135"/>
          </a:xfrm>
        </p:grpSpPr>
        <p:sp>
          <p:nvSpPr>
            <p:cNvPr id="12" name="TextBox 11"/>
            <p:cNvSpPr txBox="1"/>
            <p:nvPr/>
          </p:nvSpPr>
          <p:spPr>
            <a:xfrm>
              <a:off x="1979712" y="1268760"/>
              <a:ext cx="18002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None/>
              </a:pPr>
              <a:r>
                <a:rPr lang="en-GB" sz="2200" dirty="0" smtClean="0">
                  <a:solidFill>
                    <a:prstClr val="black"/>
                  </a:solidFill>
                  <a:latin typeface="Arial"/>
                  <a:cs typeface="Arial" pitchFamily="34" charset="0"/>
                </a:rPr>
                <a:t>STM tip</a:t>
              </a:r>
              <a:endParaRPr lang="en-GB" sz="2200" dirty="0">
                <a:solidFill>
                  <a:prstClr val="black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3" name="Isosceles Triangle 12"/>
            <p:cNvSpPr/>
            <p:nvPr/>
          </p:nvSpPr>
          <p:spPr bwMode="auto">
            <a:xfrm rot="10800000">
              <a:off x="2051720" y="1622602"/>
              <a:ext cx="1030268" cy="870293"/>
            </a:xfrm>
            <a:prstGeom prst="triangle">
              <a:avLst/>
            </a:prstGeom>
            <a:solidFill>
              <a:srgbClr val="FF993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022350" indent="-350838"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Char char="n"/>
              </a:pPr>
              <a:endParaRPr lang="en-GB" sz="2200" smtClean="0">
                <a:solidFill>
                  <a:prstClr val="black"/>
                </a:solidFill>
                <a:latin typeface="Symbol" pitchFamily="18" charset="2"/>
                <a:cs typeface="Arial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97135" y="1859807"/>
            <a:ext cx="2861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GB" sz="2200" dirty="0" smtClean="0">
                <a:solidFill>
                  <a:prstClr val="black"/>
                </a:solidFill>
                <a:latin typeface="Arial"/>
                <a:cs typeface="Arial" pitchFamily="34" charset="0"/>
              </a:rPr>
              <a:t>V</a:t>
            </a:r>
            <a:endParaRPr lang="en-GB" sz="2200" dirty="0">
              <a:solidFill>
                <a:prstClr val="black"/>
              </a:solidFill>
              <a:latin typeface="Arial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79919" y="3732403"/>
            <a:ext cx="25202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GB" sz="2200" dirty="0" smtClean="0">
                <a:solidFill>
                  <a:prstClr val="black"/>
                </a:solidFill>
                <a:latin typeface="Arial"/>
                <a:cs typeface="Arial" pitchFamily="34" charset="0"/>
              </a:rPr>
              <a:t>MCBJ (MD+MC)</a:t>
            </a:r>
            <a:endParaRPr lang="en-GB" sz="2200" dirty="0">
              <a:solidFill>
                <a:prstClr val="black"/>
              </a:solidFill>
              <a:latin typeface="Arial"/>
              <a:cs typeface="Arial" pitchFamily="34" charset="0"/>
            </a:endParaRPr>
          </a:p>
        </p:txBody>
      </p:sp>
      <p:pic>
        <p:nvPicPr>
          <p:cNvPr id="17" name="video-2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6224" t="32359" r="16193" b="20514"/>
          <a:stretch/>
        </p:blipFill>
        <p:spPr>
          <a:xfrm>
            <a:off x="297135" y="4308466"/>
            <a:ext cx="4154284" cy="24541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5714" y="1129205"/>
            <a:ext cx="4677365" cy="4207500"/>
          </a:xfrm>
          <a:prstGeom prst="rect">
            <a:avLst/>
          </a:prstGeom>
        </p:spPr>
      </p:pic>
      <p:sp>
        <p:nvSpPr>
          <p:cNvPr id="19" name="CustomShape 12"/>
          <p:cNvSpPr/>
          <p:nvPr/>
        </p:nvSpPr>
        <p:spPr>
          <a:xfrm>
            <a:off x="394817" y="6423694"/>
            <a:ext cx="3958920" cy="327240"/>
          </a:xfrm>
          <a:prstGeom prst="rect">
            <a:avLst/>
          </a:prstGeom>
          <a:noFill/>
          <a:ln>
            <a:noFill/>
          </a:ln>
        </p:spPr>
        <p:txBody>
          <a:bodyPr wrap="none" lIns="90000" tIns="46800" rIns="90000" bIns="4680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W. French </a:t>
            </a:r>
            <a:r>
              <a:rPr lang="en-GB" sz="1600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et </a:t>
            </a:r>
            <a:r>
              <a:rPr lang="en-GB" sz="1600" i="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al.</a:t>
            </a:r>
            <a:r>
              <a:rPr lang="en-GB" sz="1600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, </a:t>
            </a: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Nanoscale </a:t>
            </a:r>
            <a:r>
              <a:rPr lang="en-GB" sz="1600" b="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5</a:t>
            </a: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, 3654 </a:t>
            </a:r>
            <a:r>
              <a:rPr lang="en-GB" sz="1600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(</a:t>
            </a: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2013)</a:t>
            </a:r>
            <a:endParaRPr sz="1600" dirty="0">
              <a:solidFill>
                <a:prstClr val="black"/>
              </a:solid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</p:txBody>
      </p:sp>
      <p:sp>
        <p:nvSpPr>
          <p:cNvPr id="20" name="CustomShape 12"/>
          <p:cNvSpPr/>
          <p:nvPr/>
        </p:nvSpPr>
        <p:spPr>
          <a:xfrm>
            <a:off x="4827124" y="5336705"/>
            <a:ext cx="3958920" cy="327240"/>
          </a:xfrm>
          <a:prstGeom prst="rect">
            <a:avLst/>
          </a:prstGeom>
          <a:noFill/>
          <a:ln>
            <a:noFill/>
          </a:ln>
        </p:spPr>
        <p:txBody>
          <a:bodyPr wrap="none" lIns="90000" tIns="46800" rIns="90000" bIns="4680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J. </a:t>
            </a:r>
            <a:r>
              <a:rPr lang="en-GB" sz="16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Hihath</a:t>
            </a: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GB" sz="1600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et </a:t>
            </a:r>
            <a:r>
              <a:rPr lang="en-GB" sz="1600" i="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al.</a:t>
            </a:r>
            <a:r>
              <a:rPr lang="en-GB" sz="1600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, </a:t>
            </a: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ACS </a:t>
            </a:r>
            <a:r>
              <a:rPr lang="en-GB" sz="16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Nano</a:t>
            </a: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GB" sz="1600" b="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5</a:t>
            </a: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, 8331 </a:t>
            </a:r>
            <a:r>
              <a:rPr lang="en-GB" sz="1600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(</a:t>
            </a: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2011)</a:t>
            </a:r>
            <a:endParaRPr sz="1600" dirty="0">
              <a:solidFill>
                <a:prstClr val="black"/>
              </a:solid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</p:txBody>
      </p:sp>
      <p:sp>
        <p:nvSpPr>
          <p:cNvPr id="21" name="Text Box 3"/>
          <p:cNvSpPr txBox="1">
            <a:spLocks noChangeArrowheads="1"/>
          </p:cNvSpPr>
          <p:nvPr/>
        </p:nvSpPr>
        <p:spPr bwMode="auto">
          <a:xfrm>
            <a:off x="4822855" y="5978971"/>
            <a:ext cx="316835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u="sng" dirty="0" smtClean="0">
                <a:solidFill>
                  <a:srgbClr val="000000"/>
                </a:solidFill>
                <a:latin typeface="Arial" charset="0"/>
              </a:rPr>
              <a:t>STM break junctions</a:t>
            </a:r>
            <a:endParaRPr lang="en-US" u="sng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065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59259E-6 L 4.16667E-6 0.094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9444 L 4.16667E-6 2.59259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  <p:bldLst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2"/>
          <p:cNvSpPr>
            <a:spLocks noChangeArrowheads="1"/>
          </p:cNvSpPr>
          <p:nvPr/>
        </p:nvSpPr>
        <p:spPr bwMode="auto">
          <a:xfrm>
            <a:off x="179388" y="179388"/>
            <a:ext cx="7678737" cy="873125"/>
          </a:xfrm>
          <a:prstGeom prst="rect">
            <a:avLst/>
          </a:prstGeom>
          <a:gradFill rotWithShape="1">
            <a:gsLst>
              <a:gs pos="0">
                <a:schemeClr val="accent1">
                  <a:lumMod val="75000"/>
                </a:schemeClr>
              </a:gs>
              <a:gs pos="60001">
                <a:schemeClr val="accent1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endParaRPr lang="en-GB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304800"/>
            <a:ext cx="6842125" cy="609600"/>
          </a:xfrm>
        </p:spPr>
        <p:txBody>
          <a:bodyPr lIns="35717" tIns="35717" rIns="35717" bIns="35717" anchor="ctr"/>
          <a:lstStyle/>
          <a:p>
            <a:r>
              <a:rPr lang="en-IE" sz="2800" dirty="0" smtClean="0"/>
              <a:t>Classical Transport</a:t>
            </a:r>
            <a:endParaRPr lang="en-US" sz="2800" b="1" dirty="0" smtClean="0">
              <a:ea typeface="ヒラギノ角ゴ Pro W6"/>
              <a:cs typeface="ヒラギノ角ゴ Pro W6"/>
            </a:endParaRPr>
          </a:p>
        </p:txBody>
      </p:sp>
      <p:sp>
        <p:nvSpPr>
          <p:cNvPr id="4" name="CustomShape 2"/>
          <p:cNvSpPr/>
          <p:nvPr/>
        </p:nvSpPr>
        <p:spPr>
          <a:xfrm>
            <a:off x="495497" y="2186128"/>
            <a:ext cx="4114800" cy="2133720"/>
          </a:xfrm>
          <a:prstGeom prst="rect">
            <a:avLst/>
          </a:prstGeom>
          <a:solidFill>
            <a:srgbClr val="FFFFFF"/>
          </a:solidFill>
          <a:ln w="38160">
            <a:solidFill>
              <a:srgbClr val="515151"/>
            </a:solidFill>
            <a:miter/>
          </a:ln>
        </p:spPr>
      </p:sp>
      <p:sp>
        <p:nvSpPr>
          <p:cNvPr id="5" name="CustomShape 3"/>
          <p:cNvSpPr/>
          <p:nvPr/>
        </p:nvSpPr>
        <p:spPr>
          <a:xfrm>
            <a:off x="212177" y="1331128"/>
            <a:ext cx="6400800" cy="433800"/>
          </a:xfrm>
          <a:prstGeom prst="rect">
            <a:avLst/>
          </a:prstGeom>
        </p:spPr>
        <p:txBody>
          <a:bodyPr lIns="90000" tIns="46800" rIns="90000" bIns="46800"/>
          <a:lstStyle/>
          <a:p>
            <a:r>
              <a:rPr lang="en-GB" u="sng">
                <a:solidFill>
                  <a:srgbClr val="515151"/>
                </a:solidFill>
                <a:latin typeface="Arial"/>
                <a:ea typeface="MS PGothic" pitchFamily="34" charset="-128"/>
              </a:rPr>
              <a:t>Classical transport requires scattering</a:t>
            </a:r>
            <a:endParaRPr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6" name="Line 4"/>
          <p:cNvSpPr/>
          <p:nvPr/>
        </p:nvSpPr>
        <p:spPr>
          <a:xfrm>
            <a:off x="1104977" y="2564128"/>
            <a:ext cx="2743200" cy="0"/>
          </a:xfrm>
          <a:prstGeom prst="line">
            <a:avLst/>
          </a:prstGeom>
          <a:ln w="28440">
            <a:solidFill>
              <a:srgbClr val="515151"/>
            </a:solidFill>
            <a:miter/>
            <a:tailEnd type="triangle" w="med" len="med"/>
          </a:ln>
        </p:spPr>
      </p:sp>
      <p:sp>
        <p:nvSpPr>
          <p:cNvPr id="7" name="CustomShape 5"/>
          <p:cNvSpPr/>
          <p:nvPr/>
        </p:nvSpPr>
        <p:spPr>
          <a:xfrm>
            <a:off x="2095697" y="2487808"/>
            <a:ext cx="533160" cy="549720"/>
          </a:xfrm>
          <a:prstGeom prst="rect">
            <a:avLst/>
          </a:prstGeom>
        </p:spPr>
        <p:txBody>
          <a:bodyPr lIns="90000" tIns="46800" rIns="90000" bIns="46800"/>
          <a:lstStyle/>
          <a:p>
            <a:r>
              <a:rPr lang="en-GB" sz="3200" i="1">
                <a:solidFill>
                  <a:srgbClr val="515151"/>
                </a:solidFill>
                <a:latin typeface="Arial"/>
                <a:ea typeface="MS PGothic" pitchFamily="34" charset="-128"/>
              </a:rPr>
              <a:t>E</a:t>
            </a:r>
            <a:endParaRPr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8" name="CustomShape 6"/>
          <p:cNvSpPr/>
          <p:nvPr/>
        </p:nvSpPr>
        <p:spPr>
          <a:xfrm>
            <a:off x="1485857" y="3375208"/>
            <a:ext cx="152640" cy="152640"/>
          </a:xfrm>
          <a:prstGeom prst="ellipse">
            <a:avLst/>
          </a:prstGeom>
          <a:solidFill>
            <a:srgbClr val="000000"/>
          </a:solidFill>
          <a:ln w="9360">
            <a:solidFill>
              <a:srgbClr val="515151"/>
            </a:solidFill>
            <a:miter/>
          </a:ln>
        </p:spPr>
      </p:sp>
      <p:sp>
        <p:nvSpPr>
          <p:cNvPr id="9" name="Line 7"/>
          <p:cNvSpPr/>
          <p:nvPr/>
        </p:nvSpPr>
        <p:spPr>
          <a:xfrm>
            <a:off x="1714457" y="3451528"/>
            <a:ext cx="609840" cy="0"/>
          </a:xfrm>
          <a:prstGeom prst="line">
            <a:avLst/>
          </a:prstGeom>
          <a:ln w="28440">
            <a:solidFill>
              <a:srgbClr val="515151"/>
            </a:solidFill>
            <a:miter/>
            <a:tailEnd type="triangle" w="med" len="med"/>
          </a:ln>
        </p:spPr>
      </p:sp>
      <p:sp>
        <p:nvSpPr>
          <p:cNvPr id="10" name="CustomShape 8"/>
          <p:cNvSpPr/>
          <p:nvPr/>
        </p:nvSpPr>
        <p:spPr>
          <a:xfrm>
            <a:off x="1714457" y="3359368"/>
            <a:ext cx="533520" cy="549720"/>
          </a:xfrm>
          <a:prstGeom prst="rect">
            <a:avLst/>
          </a:prstGeom>
        </p:spPr>
        <p:txBody>
          <a:bodyPr lIns="90000" tIns="46800" rIns="90000" bIns="46800"/>
          <a:lstStyle/>
          <a:p>
            <a:r>
              <a:rPr lang="en-GB" sz="3200" i="1">
                <a:solidFill>
                  <a:srgbClr val="515151"/>
                </a:solidFill>
                <a:latin typeface="Arial"/>
                <a:ea typeface="MS PGothic" pitchFamily="34" charset="-128"/>
              </a:rPr>
              <a:t>v</a:t>
            </a:r>
            <a:endParaRPr>
              <a:solidFill>
                <a:srgbClr val="000000"/>
              </a:solidFill>
              <a:ea typeface="MS PGothic" pitchFamily="34" charset="-128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46817" y="2226448"/>
            <a:ext cx="1498680" cy="820800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84617" y="4153888"/>
            <a:ext cx="3988080" cy="1046160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48697" y="3166408"/>
            <a:ext cx="2654280" cy="965160"/>
          </a:xfrm>
          <a:prstGeom prst="rect">
            <a:avLst/>
          </a:prstGeom>
        </p:spPr>
      </p:pic>
      <p:sp>
        <p:nvSpPr>
          <p:cNvPr id="14" name="CustomShape 9"/>
          <p:cNvSpPr/>
          <p:nvPr/>
        </p:nvSpPr>
        <p:spPr>
          <a:xfrm>
            <a:off x="4667537" y="5301208"/>
            <a:ext cx="4191120" cy="433800"/>
          </a:xfrm>
          <a:prstGeom prst="rect">
            <a:avLst/>
          </a:prstGeom>
        </p:spPr>
        <p:txBody>
          <a:bodyPr lIns="90000" tIns="46800" rIns="90000" bIns="46800"/>
          <a:lstStyle/>
          <a:p>
            <a:r>
              <a:rPr lang="en-GB">
                <a:solidFill>
                  <a:srgbClr val="515151"/>
                </a:solidFill>
                <a:latin typeface="Arial"/>
                <a:ea typeface="MS PGothic" pitchFamily="34" charset="-128"/>
              </a:rPr>
              <a:t>Current increases in time!!</a:t>
            </a:r>
            <a:endParaRPr>
              <a:solidFill>
                <a:srgbClr val="000000"/>
              </a:solidFill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748489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2"/>
          <p:cNvSpPr>
            <a:spLocks noChangeArrowheads="1"/>
          </p:cNvSpPr>
          <p:nvPr/>
        </p:nvSpPr>
        <p:spPr bwMode="auto">
          <a:xfrm>
            <a:off x="179388" y="179388"/>
            <a:ext cx="7678737" cy="873125"/>
          </a:xfrm>
          <a:prstGeom prst="rect">
            <a:avLst/>
          </a:prstGeom>
          <a:gradFill rotWithShape="1">
            <a:gsLst>
              <a:gs pos="0">
                <a:schemeClr val="accent1">
                  <a:lumMod val="75000"/>
                </a:schemeClr>
              </a:gs>
              <a:gs pos="60001">
                <a:schemeClr val="accent1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endParaRPr lang="en-GB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304800"/>
            <a:ext cx="6842125" cy="609600"/>
          </a:xfrm>
        </p:spPr>
        <p:txBody>
          <a:bodyPr lIns="35717" tIns="35717" rIns="35717" bIns="35717" anchor="ctr"/>
          <a:lstStyle/>
          <a:p>
            <a:r>
              <a:rPr lang="en-IE" sz="2800" dirty="0" smtClean="0"/>
              <a:t>Ohm’s law</a:t>
            </a:r>
            <a:endParaRPr lang="en-US" sz="2800" b="1" dirty="0" smtClean="0">
              <a:ea typeface="ヒラギノ角ゴ Pro W6"/>
              <a:cs typeface="ヒラギノ角ゴ Pro W6"/>
            </a:endParaRPr>
          </a:p>
        </p:txBody>
      </p:sp>
      <p:pic>
        <p:nvPicPr>
          <p:cNvPr id="15" name="Picture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6680" y="1371240"/>
            <a:ext cx="4114800" cy="3649680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43480" y="1687320"/>
            <a:ext cx="3724200" cy="979200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46920" y="5293800"/>
            <a:ext cx="2411280" cy="1030320"/>
          </a:xfrm>
          <a:prstGeom prst="rect">
            <a:avLst/>
          </a:prstGeom>
        </p:spPr>
      </p:pic>
      <p:pic>
        <p:nvPicPr>
          <p:cNvPr id="18" name="Picture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5960" y="5293800"/>
            <a:ext cx="4527720" cy="102096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 bwMode="auto">
          <a:xfrm>
            <a:off x="1857356" y="2786058"/>
            <a:ext cx="357190" cy="214314"/>
          </a:xfrm>
          <a:prstGeom prst="rect">
            <a:avLst/>
          </a:prstGeom>
          <a:solidFill>
            <a:srgbClr val="99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21599994" lon="1200001" rev="450000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49263">
              <a:lnSpc>
                <a:spcPct val="98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en-US" sz="1200" smtClean="0">
              <a:solidFill>
                <a:srgbClr val="FFFFFF"/>
              </a:solidFill>
              <a:latin typeface="GillSans" pitchFamily="1" charset="0"/>
              <a:ea typeface="MS PGothic" pitchFamily="34" charset="-128"/>
              <a:cs typeface="Arial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 bwMode="auto">
          <a:xfrm flipV="1">
            <a:off x="1000100" y="2857496"/>
            <a:ext cx="857256" cy="357190"/>
          </a:xfrm>
          <a:prstGeom prst="straightConnector1">
            <a:avLst/>
          </a:prstGeom>
          <a:solidFill>
            <a:srgbClr val="00B8FF"/>
          </a:solidFill>
          <a:ln w="158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107504" y="3286124"/>
            <a:ext cx="1440160" cy="3376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lIns="90000" tIns="60840" rIns="90000" bIns="46800">
            <a:spAutoFit/>
          </a:bodyPr>
          <a:lstStyle/>
          <a:p>
            <a:pPr>
              <a:lnSpc>
                <a:spcPct val="93000"/>
              </a:lnSpc>
              <a:spcBef>
                <a:spcPts val="1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b="1" dirty="0" err="1" smtClean="0">
                <a:solidFill>
                  <a:srgbClr val="7ABC32"/>
                </a:solidFill>
                <a:latin typeface="Arial" charset="0"/>
                <a:ea typeface="MS PGothic" pitchFamily="34" charset="-128"/>
              </a:rPr>
              <a:t>Nano</a:t>
            </a:r>
            <a:r>
              <a:rPr lang="en-US" sz="1600" b="1" dirty="0" smtClean="0">
                <a:solidFill>
                  <a:srgbClr val="7ABC32"/>
                </a:solidFill>
                <a:latin typeface="Arial" charset="0"/>
                <a:ea typeface="MS PGothic" pitchFamily="34" charset="-128"/>
              </a:rPr>
              <a:t>-device</a:t>
            </a:r>
          </a:p>
        </p:txBody>
      </p:sp>
    </p:spTree>
    <p:extLst>
      <p:ext uri="{BB962C8B-B14F-4D97-AF65-F5344CB8AC3E}">
        <p14:creationId xmlns:p14="http://schemas.microsoft.com/office/powerpoint/2010/main" val="101062239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2"/>
          <p:cNvSpPr>
            <a:spLocks noChangeArrowheads="1"/>
          </p:cNvSpPr>
          <p:nvPr/>
        </p:nvSpPr>
        <p:spPr bwMode="auto">
          <a:xfrm>
            <a:off x="179388" y="179389"/>
            <a:ext cx="7678737" cy="658692"/>
          </a:xfrm>
          <a:prstGeom prst="rect">
            <a:avLst/>
          </a:prstGeom>
          <a:gradFill rotWithShape="1">
            <a:gsLst>
              <a:gs pos="0">
                <a:schemeClr val="accent1">
                  <a:lumMod val="75000"/>
                </a:schemeClr>
              </a:gs>
              <a:gs pos="60001">
                <a:schemeClr val="accent1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endParaRPr lang="en-GB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161" name="TextShape 2"/>
          <p:cNvSpPr txBox="1"/>
          <p:nvPr/>
        </p:nvSpPr>
        <p:spPr>
          <a:xfrm>
            <a:off x="540000" y="263880"/>
            <a:ext cx="2856960" cy="4561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US" dirty="0" smtClean="0">
                <a:solidFill>
                  <a:srgbClr val="FFFFFF"/>
                </a:solidFill>
                <a:ea typeface="MS PGothic" pitchFamily="34" charset="-128"/>
              </a:rPr>
              <a:t>Quantum Transport: scattering theory</a:t>
            </a:r>
            <a:endParaRPr dirty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357158" y="5262426"/>
            <a:ext cx="6591105" cy="816321"/>
          </a:xfrm>
          <a:prstGeom prst="rect">
            <a:avLst/>
          </a:prstGeom>
          <a:solidFill>
            <a:srgbClr val="FFFF66"/>
          </a:solidFill>
          <a:ln w="9525">
            <a:noFill/>
            <a:round/>
            <a:headEnd/>
            <a:tailEnd/>
          </a:ln>
          <a:effectLst/>
        </p:spPr>
        <p:txBody>
          <a:bodyPr wrap="square" lIns="90000" tIns="60840" rIns="90000" bIns="46800">
            <a:spAutoFit/>
          </a:bodyPr>
          <a:lstStyle/>
          <a:p>
            <a:pPr>
              <a:lnSpc>
                <a:spcPct val="93000"/>
              </a:lnSpc>
              <a:spcBef>
                <a:spcPts val="1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dirty="0" smtClean="0">
                <a:solidFill>
                  <a:srgbClr val="000000"/>
                </a:solidFill>
                <a:latin typeface="Arial" charset="0"/>
                <a:ea typeface="MS PGothic" pitchFamily="34" charset="-128"/>
              </a:rPr>
              <a:t>1)We need accurate potentials for real systems, and </a:t>
            </a:r>
            <a:r>
              <a:rPr lang="en-US" sz="1800" i="1" dirty="0" smtClean="0">
                <a:solidFill>
                  <a:srgbClr val="000000"/>
                </a:solidFill>
                <a:latin typeface="Arial" charset="0"/>
                <a:ea typeface="MS PGothic" pitchFamily="34" charset="-128"/>
              </a:rPr>
              <a:t>k</a:t>
            </a:r>
            <a:r>
              <a:rPr lang="en-US" sz="1800" dirty="0" smtClean="0">
                <a:solidFill>
                  <a:srgbClr val="000000"/>
                </a:solidFill>
                <a:latin typeface="Arial" charset="0"/>
                <a:ea typeface="MS PGothic" pitchFamily="34" charset="-128"/>
              </a:rPr>
              <a:t>(</a:t>
            </a:r>
            <a:r>
              <a:rPr lang="en-US" sz="1800" i="1" dirty="0" smtClean="0">
                <a:solidFill>
                  <a:srgbClr val="000000"/>
                </a:solidFill>
                <a:latin typeface="Arial" charset="0"/>
                <a:ea typeface="MS PGothic" pitchFamily="34" charset="-128"/>
              </a:rPr>
              <a:t>E</a:t>
            </a:r>
            <a:r>
              <a:rPr lang="en-US" sz="1800" dirty="0" smtClean="0">
                <a:solidFill>
                  <a:srgbClr val="000000"/>
                </a:solidFill>
                <a:latin typeface="Arial" charset="0"/>
                <a:ea typeface="MS PGothic" pitchFamily="34" charset="-128"/>
              </a:rPr>
              <a:t>): DFT</a:t>
            </a:r>
          </a:p>
          <a:p>
            <a:pPr>
              <a:lnSpc>
                <a:spcPct val="93000"/>
              </a:lnSpc>
              <a:spcBef>
                <a:spcPts val="1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dirty="0" smtClean="0">
                <a:solidFill>
                  <a:srgbClr val="000000"/>
                </a:solidFill>
                <a:latin typeface="Arial" charset="0"/>
                <a:ea typeface="MS PGothic" pitchFamily="34" charset="-128"/>
              </a:rPr>
              <a:t>2)We need a tool to calculate </a:t>
            </a:r>
            <a:r>
              <a:rPr lang="en-GB" sz="1800" i="1" dirty="0" smtClean="0">
                <a:solidFill>
                  <a:srgbClr val="000000"/>
                </a:solidFill>
                <a:latin typeface="Arial" charset="0"/>
                <a:ea typeface="MS PGothic" pitchFamily="34" charset="-128"/>
              </a:rPr>
              <a:t>T</a:t>
            </a:r>
            <a:r>
              <a:rPr lang="en-GB" sz="1800" dirty="0" smtClean="0">
                <a:solidFill>
                  <a:srgbClr val="000000"/>
                </a:solidFill>
                <a:latin typeface="Arial" charset="0"/>
                <a:ea typeface="MS PGothic" pitchFamily="34" charset="-128"/>
              </a:rPr>
              <a:t> and </a:t>
            </a:r>
            <a:r>
              <a:rPr lang="en-GB" sz="1800" i="1" dirty="0" smtClean="0">
                <a:solidFill>
                  <a:srgbClr val="000000"/>
                </a:solidFill>
                <a:latin typeface="Arial" charset="0"/>
                <a:ea typeface="MS PGothic" pitchFamily="34" charset="-128"/>
              </a:rPr>
              <a:t>R</a:t>
            </a:r>
            <a:r>
              <a:rPr lang="en-GB" sz="1800" dirty="0" smtClean="0">
                <a:solidFill>
                  <a:srgbClr val="000000"/>
                </a:solidFill>
                <a:latin typeface="Arial" charset="0"/>
                <a:ea typeface="MS PGothic" pitchFamily="34" charset="-128"/>
              </a:rPr>
              <a:t>: NEGF</a:t>
            </a:r>
          </a:p>
        </p:txBody>
      </p:sp>
      <p:sp>
        <p:nvSpPr>
          <p:cNvPr id="8" name="CustomShape 1"/>
          <p:cNvSpPr/>
          <p:nvPr/>
        </p:nvSpPr>
        <p:spPr>
          <a:xfrm>
            <a:off x="346191" y="4692928"/>
            <a:ext cx="8686800" cy="349920"/>
          </a:xfrm>
          <a:prstGeom prst="rect">
            <a:avLst/>
          </a:prstGeom>
        </p:spPr>
        <p:txBody>
          <a:bodyPr lIns="90000" tIns="46800" rIns="90000" bIns="46800"/>
          <a:lstStyle/>
          <a:p>
            <a:r>
              <a:rPr lang="en-US" sz="1600" dirty="0">
                <a:solidFill>
                  <a:srgbClr val="515151"/>
                </a:solidFill>
                <a:latin typeface="Arial"/>
                <a:ea typeface="MS PGothic" pitchFamily="34" charset="-128"/>
              </a:rPr>
              <a:t>R. </a:t>
            </a:r>
            <a:r>
              <a:rPr lang="en-US" sz="1600" dirty="0" err="1">
                <a:solidFill>
                  <a:srgbClr val="515151"/>
                </a:solidFill>
                <a:latin typeface="Arial"/>
                <a:ea typeface="MS PGothic" pitchFamily="34" charset="-128"/>
              </a:rPr>
              <a:t>Landauer</a:t>
            </a:r>
            <a:r>
              <a:rPr lang="en-US" sz="1600" dirty="0">
                <a:solidFill>
                  <a:srgbClr val="515151"/>
                </a:solidFill>
                <a:latin typeface="Arial"/>
                <a:ea typeface="MS PGothic" pitchFamily="34" charset="-128"/>
              </a:rPr>
              <a:t>, Phil. Mag. </a:t>
            </a:r>
            <a:r>
              <a:rPr lang="en-US" sz="1600" b="1" dirty="0">
                <a:solidFill>
                  <a:srgbClr val="515151"/>
                </a:solidFill>
                <a:latin typeface="Arial"/>
                <a:ea typeface="MS PGothic" pitchFamily="34" charset="-128"/>
              </a:rPr>
              <a:t>21</a:t>
            </a:r>
            <a:r>
              <a:rPr lang="en-US" sz="1600" dirty="0">
                <a:solidFill>
                  <a:srgbClr val="515151"/>
                </a:solidFill>
                <a:latin typeface="Arial"/>
                <a:ea typeface="MS PGothic" pitchFamily="34" charset="-128"/>
              </a:rPr>
              <a:t>, 172 (1970); M. </a:t>
            </a:r>
            <a:r>
              <a:rPr lang="en-US" sz="1600" dirty="0" err="1">
                <a:solidFill>
                  <a:srgbClr val="515151"/>
                </a:solidFill>
                <a:latin typeface="Arial"/>
                <a:ea typeface="MS PGothic" pitchFamily="34" charset="-128"/>
              </a:rPr>
              <a:t>Buttiker</a:t>
            </a:r>
            <a:r>
              <a:rPr lang="en-US" sz="1600" dirty="0">
                <a:solidFill>
                  <a:srgbClr val="515151"/>
                </a:solidFill>
                <a:latin typeface="Arial"/>
                <a:ea typeface="MS PGothic" pitchFamily="34" charset="-128"/>
              </a:rPr>
              <a:t> et al., PRB </a:t>
            </a:r>
            <a:r>
              <a:rPr lang="en-US" sz="1600" b="1" dirty="0">
                <a:solidFill>
                  <a:srgbClr val="515151"/>
                </a:solidFill>
                <a:latin typeface="Arial"/>
                <a:ea typeface="MS PGothic" pitchFamily="34" charset="-128"/>
              </a:rPr>
              <a:t>31</a:t>
            </a:r>
            <a:r>
              <a:rPr lang="en-US" sz="1600" dirty="0">
                <a:solidFill>
                  <a:srgbClr val="515151"/>
                </a:solidFill>
                <a:latin typeface="Arial"/>
                <a:ea typeface="MS PGothic" pitchFamily="34" charset="-128"/>
              </a:rPr>
              <a:t>, 6207 (1985)</a:t>
            </a:r>
            <a:endParaRPr sz="1600" dirty="0">
              <a:solidFill>
                <a:srgbClr val="000000"/>
              </a:solidFill>
              <a:ea typeface="MS PGothic" pitchFamily="34" charset="-128"/>
            </a:endParaRPr>
          </a:p>
        </p:txBody>
      </p:sp>
      <p:grpSp>
        <p:nvGrpSpPr>
          <p:cNvPr id="2" name="Group 10"/>
          <p:cNvGrpSpPr/>
          <p:nvPr/>
        </p:nvGrpSpPr>
        <p:grpSpPr>
          <a:xfrm>
            <a:off x="0" y="1201707"/>
            <a:ext cx="6008832" cy="3366189"/>
            <a:chOff x="0" y="1201707"/>
            <a:chExt cx="6008832" cy="3366189"/>
          </a:xfrm>
        </p:grpSpPr>
        <p:pic>
          <p:nvPicPr>
            <p:cNvPr id="159" name="Picture 15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01707"/>
              <a:ext cx="6008832" cy="3366189"/>
            </a:xfrm>
            <a:prstGeom prst="rect">
              <a:avLst/>
            </a:prstGeom>
          </p:spPr>
        </p:pic>
        <p:sp>
          <p:nvSpPr>
            <p:cNvPr id="9" name="Text Box 2"/>
            <p:cNvSpPr txBox="1">
              <a:spLocks noChangeArrowheads="1"/>
            </p:cNvSpPr>
            <p:nvPr/>
          </p:nvSpPr>
          <p:spPr bwMode="auto">
            <a:xfrm>
              <a:off x="3951279" y="2078019"/>
              <a:ext cx="328617" cy="452183"/>
            </a:xfrm>
            <a:prstGeom prst="rect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lIns="90000" tIns="60840" rIns="90000" bIns="46800">
              <a:spAutoFit/>
            </a:bodyPr>
            <a:lstStyle/>
            <a:p>
              <a:pPr>
                <a:lnSpc>
                  <a:spcPct val="93000"/>
                </a:lnSpc>
                <a:spcBef>
                  <a:spcPts val="15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i="1" dirty="0" smtClean="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  <a:cs typeface="Times New Roman" pitchFamily="18" charset="0"/>
                </a:rPr>
                <a:t>t</a:t>
              </a:r>
              <a:endParaRPr lang="en-US" i="1" dirty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endParaRPr>
            </a:p>
          </p:txBody>
        </p:sp>
        <p:sp>
          <p:nvSpPr>
            <p:cNvPr id="10" name="Text Box 2"/>
            <p:cNvSpPr txBox="1">
              <a:spLocks noChangeArrowheads="1"/>
            </p:cNvSpPr>
            <p:nvPr/>
          </p:nvSpPr>
          <p:spPr bwMode="auto">
            <a:xfrm>
              <a:off x="1066752" y="2721226"/>
              <a:ext cx="328617" cy="452183"/>
            </a:xfrm>
            <a:prstGeom prst="rect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lIns="90000" tIns="60840" rIns="90000" bIns="46800">
              <a:spAutoFit/>
            </a:bodyPr>
            <a:lstStyle/>
            <a:p>
              <a:pPr>
                <a:lnSpc>
                  <a:spcPct val="93000"/>
                </a:lnSpc>
                <a:spcBef>
                  <a:spcPts val="15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i="1" dirty="0" smtClean="0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  <a:cs typeface="Times New Roman" pitchFamily="18" charset="0"/>
                </a:rPr>
                <a:t>r</a:t>
              </a:r>
              <a:endParaRPr lang="en-US" i="1" dirty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endParaRPr>
            </a:p>
          </p:txBody>
        </p:sp>
      </p:grpSp>
      <p:pic>
        <p:nvPicPr>
          <p:cNvPr id="7" name="Picture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52120" y="1988841"/>
            <a:ext cx="3239526" cy="936104"/>
          </a:xfrm>
          <a:prstGeom prst="rect">
            <a:avLst/>
          </a:prstGeom>
        </p:spPr>
      </p:pic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4024063" y="963112"/>
            <a:ext cx="908009" cy="452183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square" lIns="90000" tIns="60840" rIns="90000" bIns="46800">
            <a:spAutoFit/>
          </a:bodyPr>
          <a:lstStyle/>
          <a:p>
            <a:pPr>
              <a:lnSpc>
                <a:spcPct val="93000"/>
              </a:lnSpc>
              <a:spcBef>
                <a:spcPts val="1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i="1" dirty="0" smtClean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rPr>
              <a:t>T=t</a:t>
            </a:r>
            <a:r>
              <a:rPr lang="en-GB" i="1" baseline="30000" dirty="0" smtClean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rPr>
              <a:t>2</a:t>
            </a:r>
            <a:endParaRPr lang="en-US" i="1" baseline="30000" dirty="0">
              <a:solidFill>
                <a:srgbClr val="000000"/>
              </a:solidFill>
              <a:latin typeface="Times New Roman" pitchFamily="18" charset="0"/>
              <a:ea typeface="MS PGothic" pitchFamily="34" charset="-128"/>
              <a:cs typeface="Times New Roman" pitchFamily="18" charset="0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1141249" y="958545"/>
            <a:ext cx="908009" cy="452183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square" lIns="90000" tIns="60840" rIns="90000" bIns="46800">
            <a:spAutoFit/>
          </a:bodyPr>
          <a:lstStyle/>
          <a:p>
            <a:pPr>
              <a:lnSpc>
                <a:spcPct val="93000"/>
              </a:lnSpc>
              <a:spcBef>
                <a:spcPts val="1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i="1" dirty="0" smtClean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rPr>
              <a:t>R=r</a:t>
            </a:r>
            <a:r>
              <a:rPr lang="en-GB" i="1" baseline="30000" dirty="0" smtClean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rPr>
              <a:t>2</a:t>
            </a:r>
            <a:endParaRPr lang="en-US" i="1" baseline="30000" dirty="0">
              <a:solidFill>
                <a:srgbClr val="000000"/>
              </a:solidFill>
              <a:latin typeface="Times New Roman" pitchFamily="18" charset="0"/>
              <a:ea typeface="MS PGothic" pitchFamily="34" charset="-128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52527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 descr="C:\Users\diobrien\AppData\Local\Microsoft\Windows\Temporary Internet Files\Content.Outlook\35I488XM\TCD Crann_Sept07_2879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042" y="596097"/>
            <a:ext cx="3886200" cy="58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018" name="Picture 2" descr="http://upload.wikimedia.org/wikipedia/commons/thumb/6/65/Trinity_College_Dublin%2C_Parliament_Square.jpg/750px-Trinity_College_Dublin%2C_Parliament_Squar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301" y="476672"/>
            <a:ext cx="9204771" cy="162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3059832" y="596097"/>
            <a:ext cx="300080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IE" sz="1800" b="1" dirty="0" smtClean="0">
                <a:solidFill>
                  <a:srgbClr val="229BE8">
                    <a:lumMod val="75000"/>
                  </a:srgbClr>
                </a:solidFill>
                <a:latin typeface="Arial"/>
                <a:ea typeface="ＭＳ Ｐゴシック"/>
              </a:rPr>
              <a:t>Trinity College Dublin</a:t>
            </a:r>
            <a:endParaRPr lang="en-IE" sz="1800" b="1" dirty="0">
              <a:solidFill>
                <a:srgbClr val="229BE8">
                  <a:lumMod val="75000"/>
                </a:srgbClr>
              </a:solidFill>
              <a:latin typeface="Arial"/>
              <a:ea typeface="ＭＳ Ｐゴシック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6022" y="2464929"/>
            <a:ext cx="110365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IE" sz="1800" b="1" dirty="0" smtClean="0">
                <a:solidFill>
                  <a:srgbClr val="229BE8">
                    <a:lumMod val="75000"/>
                  </a:srgbClr>
                </a:solidFill>
                <a:latin typeface="Arial"/>
                <a:ea typeface="ＭＳ Ｐゴシック"/>
              </a:rPr>
              <a:t>CRANN</a:t>
            </a:r>
            <a:endParaRPr lang="en-IE" sz="1800" b="1" dirty="0">
              <a:solidFill>
                <a:srgbClr val="229BE8">
                  <a:lumMod val="75000"/>
                </a:srgbClr>
              </a:solidFill>
              <a:latin typeface="Arial"/>
              <a:ea typeface="ＭＳ Ｐゴシック"/>
            </a:endParaRPr>
          </a:p>
        </p:txBody>
      </p:sp>
      <p:pic>
        <p:nvPicPr>
          <p:cNvPr id="8" name="Picture 10" descr="world_3_Researchers.ai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770" y="2464929"/>
            <a:ext cx="5093691" cy="3369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/>
          <p:cNvSpPr/>
          <p:nvPr/>
        </p:nvSpPr>
        <p:spPr bwMode="auto">
          <a:xfrm>
            <a:off x="6060638" y="3617086"/>
            <a:ext cx="360040" cy="288032"/>
          </a:xfrm>
          <a:prstGeom prst="ellipse">
            <a:avLst/>
          </a:prstGeom>
          <a:noFill/>
          <a:ln w="5397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GB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531905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95536" y="1412776"/>
            <a:ext cx="7851648" cy="1828800"/>
          </a:xfrm>
        </p:spPr>
        <p:txBody>
          <a:bodyPr lIns="35717" tIns="35717" rIns="35717" bIns="35717" anchor="ctr">
            <a:normAutofit fontScale="90000"/>
          </a:bodyPr>
          <a:lstStyle/>
          <a:p>
            <a:pPr algn="ctr"/>
            <a:r>
              <a:rPr lang="en-GB" dirty="0" smtClean="0"/>
              <a:t>Water flow </a:t>
            </a:r>
            <a:br>
              <a:rPr lang="en-GB" dirty="0" smtClean="0"/>
            </a:br>
            <a:r>
              <a:rPr lang="en-GB" dirty="0" smtClean="0"/>
              <a:t>versus</a:t>
            </a:r>
            <a:br>
              <a:rPr lang="en-GB" dirty="0" smtClean="0"/>
            </a:br>
            <a:r>
              <a:rPr lang="en-GB" dirty="0" smtClean="0"/>
              <a:t> electron flow</a:t>
            </a:r>
            <a:endParaRPr lang="en-US" b="1" dirty="0" smtClean="0">
              <a:ea typeface="ヒラギノ角ゴ Pro W6"/>
              <a:cs typeface="ヒラギノ角ゴ Pro W6"/>
            </a:endParaRPr>
          </a:p>
        </p:txBody>
      </p:sp>
    </p:spTree>
    <p:extLst>
      <p:ext uri="{BB962C8B-B14F-4D97-AF65-F5344CB8AC3E}">
        <p14:creationId xmlns:p14="http://schemas.microsoft.com/office/powerpoint/2010/main" val="254473179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2"/>
          <p:cNvSpPr>
            <a:spLocks noChangeArrowheads="1"/>
          </p:cNvSpPr>
          <p:nvPr/>
        </p:nvSpPr>
        <p:spPr bwMode="auto">
          <a:xfrm>
            <a:off x="179388" y="179388"/>
            <a:ext cx="7678737" cy="873125"/>
          </a:xfrm>
          <a:prstGeom prst="rect">
            <a:avLst/>
          </a:prstGeom>
          <a:gradFill rotWithShape="1">
            <a:gsLst>
              <a:gs pos="0">
                <a:schemeClr val="accent1">
                  <a:lumMod val="75000"/>
                </a:schemeClr>
              </a:gs>
              <a:gs pos="60001">
                <a:schemeClr val="accent1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endParaRPr lang="en-GB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304800"/>
            <a:ext cx="6842125" cy="609600"/>
          </a:xfrm>
        </p:spPr>
        <p:txBody>
          <a:bodyPr lIns="35717" tIns="35717" rIns="35717" bIns="35717" anchor="ctr"/>
          <a:lstStyle/>
          <a:p>
            <a:r>
              <a:rPr lang="en-US" sz="2800" dirty="0" smtClean="0">
                <a:ea typeface="ヒラギノ角ゴ Pro W6"/>
                <a:cs typeface="ヒラギノ角ゴ Pro W6"/>
              </a:rPr>
              <a:t>Water flow vs. electron transport</a:t>
            </a:r>
          </a:p>
        </p:txBody>
      </p:sp>
      <p:sp>
        <p:nvSpPr>
          <p:cNvPr id="15" name="AutoShape 3"/>
          <p:cNvSpPr>
            <a:spLocks noChangeArrowheads="1"/>
          </p:cNvSpPr>
          <p:nvPr/>
        </p:nvSpPr>
        <p:spPr bwMode="auto">
          <a:xfrm>
            <a:off x="740575" y="1867267"/>
            <a:ext cx="2364432" cy="2422498"/>
          </a:xfrm>
          <a:prstGeom prst="can">
            <a:avLst>
              <a:gd name="adj" fmla="val 25000"/>
            </a:avLst>
          </a:prstGeom>
          <a:solidFill>
            <a:srgbClr val="00CCFF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4"/>
          <p:cNvSpPr>
            <a:spLocks noChangeArrowheads="1"/>
          </p:cNvSpPr>
          <p:nvPr/>
        </p:nvSpPr>
        <p:spPr bwMode="auto">
          <a:xfrm rot="5400000">
            <a:off x="3370021" y="3138584"/>
            <a:ext cx="327365" cy="1714213"/>
          </a:xfrm>
          <a:prstGeom prst="can">
            <a:avLst>
              <a:gd name="adj" fmla="val 145000"/>
            </a:avLst>
          </a:prstGeom>
          <a:solidFill>
            <a:srgbClr val="00CCFF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auto">
          <a:xfrm>
            <a:off x="3908614" y="2349693"/>
            <a:ext cx="945773" cy="1898715"/>
          </a:xfrm>
          <a:prstGeom prst="can">
            <a:avLst>
              <a:gd name="adj" fmla="val 45313"/>
            </a:avLst>
          </a:prstGeom>
          <a:solidFill>
            <a:srgbClr val="00CCFF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6"/>
          <p:cNvSpPr>
            <a:spLocks noChangeArrowheads="1"/>
          </p:cNvSpPr>
          <p:nvPr/>
        </p:nvSpPr>
        <p:spPr bwMode="auto">
          <a:xfrm rot="5400000">
            <a:off x="5213302" y="3040375"/>
            <a:ext cx="523783" cy="1714213"/>
          </a:xfrm>
          <a:prstGeom prst="can">
            <a:avLst>
              <a:gd name="adj" fmla="val 90625"/>
            </a:avLst>
          </a:prstGeom>
          <a:solidFill>
            <a:srgbClr val="00CCFF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7"/>
          <p:cNvSpPr>
            <a:spLocks noChangeArrowheads="1"/>
          </p:cNvSpPr>
          <p:nvPr/>
        </p:nvSpPr>
        <p:spPr bwMode="auto">
          <a:xfrm>
            <a:off x="5859557" y="2599644"/>
            <a:ext cx="2364432" cy="1702296"/>
          </a:xfrm>
          <a:prstGeom prst="can">
            <a:avLst>
              <a:gd name="adj" fmla="val 25000"/>
            </a:avLst>
          </a:prstGeom>
          <a:solidFill>
            <a:srgbClr val="00CCFF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53416" y="3164693"/>
            <a:ext cx="15919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Left Water</a:t>
            </a:r>
          </a:p>
          <a:p>
            <a:r>
              <a:rPr lang="en-GB" dirty="0" smtClean="0"/>
              <a:t>reservoir</a:t>
            </a:r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>
            <a:off x="6245817" y="3164693"/>
            <a:ext cx="17986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Right Water</a:t>
            </a:r>
          </a:p>
          <a:p>
            <a:r>
              <a:rPr lang="en-GB" dirty="0" smtClean="0"/>
              <a:t>reservoir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100033" y="5382151"/>
            <a:ext cx="90300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dirty="0" smtClean="0"/>
              <a:t>How large is the water flow from the left to the right reservoir?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 smtClean="0"/>
              <a:t>How high is the water in the middle container?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59609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2"/>
          <p:cNvSpPr>
            <a:spLocks noChangeArrowheads="1"/>
          </p:cNvSpPr>
          <p:nvPr/>
        </p:nvSpPr>
        <p:spPr bwMode="auto">
          <a:xfrm>
            <a:off x="179388" y="179388"/>
            <a:ext cx="7678737" cy="873125"/>
          </a:xfrm>
          <a:prstGeom prst="rect">
            <a:avLst/>
          </a:prstGeom>
          <a:gradFill rotWithShape="1">
            <a:gsLst>
              <a:gs pos="0">
                <a:schemeClr val="accent1">
                  <a:lumMod val="75000"/>
                </a:schemeClr>
              </a:gs>
              <a:gs pos="60001">
                <a:schemeClr val="accent1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endParaRPr lang="en-GB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12" name="CustomShape 1"/>
          <p:cNvSpPr/>
          <p:nvPr/>
        </p:nvSpPr>
        <p:spPr>
          <a:xfrm>
            <a:off x="2441967" y="4191120"/>
            <a:ext cx="2057400" cy="380880"/>
          </a:xfrm>
          <a:prstGeom prst="rect">
            <a:avLst/>
          </a:prstGeom>
          <a:blipFill>
            <a:blip r:embed="rId3"/>
            <a:tile/>
          </a:blipFill>
          <a:ln w="9360">
            <a:solidFill>
              <a:srgbClr val="515151"/>
            </a:solidFill>
            <a:miter/>
          </a:ln>
        </p:spPr>
      </p:sp>
      <p:sp>
        <p:nvSpPr>
          <p:cNvPr id="13" name="CustomShape 2"/>
          <p:cNvSpPr/>
          <p:nvPr/>
        </p:nvSpPr>
        <p:spPr>
          <a:xfrm>
            <a:off x="4952880" y="3886200"/>
            <a:ext cx="1676520" cy="685800"/>
          </a:xfrm>
          <a:prstGeom prst="rect">
            <a:avLst/>
          </a:prstGeom>
          <a:blipFill>
            <a:blip r:embed="rId3"/>
            <a:tile/>
          </a:blipFill>
          <a:ln w="9360">
            <a:solidFill>
              <a:srgbClr val="515151"/>
            </a:solidFill>
            <a:miter/>
          </a:ln>
        </p:spPr>
      </p:sp>
      <p:sp>
        <p:nvSpPr>
          <p:cNvPr id="14" name="CustomShape 3"/>
          <p:cNvSpPr/>
          <p:nvPr/>
        </p:nvSpPr>
        <p:spPr>
          <a:xfrm>
            <a:off x="6324480" y="2743200"/>
            <a:ext cx="2819520" cy="1828800"/>
          </a:xfrm>
          <a:prstGeom prst="rect">
            <a:avLst/>
          </a:prstGeom>
          <a:blipFill>
            <a:blip r:embed="rId3"/>
            <a:tile/>
          </a:blipFill>
          <a:ln w="9360">
            <a:solidFill>
              <a:srgbClr val="515151"/>
            </a:solidFill>
            <a:miter/>
          </a:ln>
        </p:spPr>
      </p:sp>
      <p:sp>
        <p:nvSpPr>
          <p:cNvPr id="21" name="CustomShape 4"/>
          <p:cNvSpPr/>
          <p:nvPr/>
        </p:nvSpPr>
        <p:spPr>
          <a:xfrm>
            <a:off x="4000500" y="2286000"/>
            <a:ext cx="1143000" cy="2286000"/>
          </a:xfrm>
          <a:prstGeom prst="rect">
            <a:avLst/>
          </a:prstGeom>
          <a:blipFill>
            <a:blip r:embed="rId3"/>
            <a:tile/>
          </a:blipFill>
          <a:ln>
            <a:noFill/>
          </a:ln>
        </p:spPr>
      </p:sp>
      <p:sp>
        <p:nvSpPr>
          <p:cNvPr id="23" name="CustomShape 5"/>
          <p:cNvSpPr/>
          <p:nvPr/>
        </p:nvSpPr>
        <p:spPr>
          <a:xfrm>
            <a:off x="0" y="1752480"/>
            <a:ext cx="2819520" cy="2819520"/>
          </a:xfrm>
          <a:prstGeom prst="rect">
            <a:avLst/>
          </a:prstGeom>
          <a:blipFill>
            <a:blip r:embed="rId3"/>
            <a:tile/>
          </a:blipFill>
          <a:ln>
            <a:noFill/>
          </a:ln>
        </p:spPr>
      </p:sp>
      <p:sp>
        <p:nvSpPr>
          <p:cNvPr id="24" name="Text Box 8"/>
          <p:cNvSpPr txBox="1">
            <a:spLocks noChangeArrowheads="1"/>
          </p:cNvSpPr>
          <p:nvPr/>
        </p:nvSpPr>
        <p:spPr bwMode="auto">
          <a:xfrm>
            <a:off x="3067110" y="3491153"/>
            <a:ext cx="685800" cy="5794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IE" sz="3200" b="1" dirty="0" err="1" smtClean="0">
                <a:solidFill>
                  <a:schemeClr val="tx1"/>
                </a:solidFill>
                <a:latin typeface="Symbol" charset="2"/>
              </a:rPr>
              <a:t>g</a:t>
            </a:r>
            <a:r>
              <a:rPr lang="en-IE" sz="3200" baseline="-25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Box 9"/>
          <p:cNvSpPr txBox="1">
            <a:spLocks noChangeArrowheads="1"/>
          </p:cNvSpPr>
          <p:nvPr/>
        </p:nvSpPr>
        <p:spPr bwMode="auto">
          <a:xfrm>
            <a:off x="4308867" y="1684897"/>
            <a:ext cx="381000" cy="5794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IE" sz="3200" b="1">
                <a:solidFill>
                  <a:srgbClr val="FF3300"/>
                </a:solidFill>
                <a:latin typeface="Symbol" charset="2"/>
              </a:rPr>
              <a:t>e</a:t>
            </a:r>
            <a:endParaRPr lang="en-GB" sz="3200" b="1">
              <a:solidFill>
                <a:srgbClr val="FF3300"/>
              </a:solidFill>
              <a:latin typeface="Symbol" charset="2"/>
            </a:endParaRPr>
          </a:p>
        </p:txBody>
      </p:sp>
      <p:sp>
        <p:nvSpPr>
          <p:cNvPr id="28" name="Text Box 12"/>
          <p:cNvSpPr txBox="1">
            <a:spLocks noChangeArrowheads="1"/>
          </p:cNvSpPr>
          <p:nvPr/>
        </p:nvSpPr>
        <p:spPr bwMode="auto">
          <a:xfrm>
            <a:off x="5411983" y="3201434"/>
            <a:ext cx="685800" cy="5794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IE" sz="3200" b="1" dirty="0" err="1" smtClean="0">
                <a:solidFill>
                  <a:schemeClr val="tx1"/>
                </a:solidFill>
                <a:latin typeface="Symbol" charset="2"/>
              </a:rPr>
              <a:t>g</a:t>
            </a:r>
            <a:r>
              <a:rPr lang="en-IE" sz="3200" baseline="-25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 Box 13"/>
          <p:cNvSpPr txBox="1">
            <a:spLocks noChangeArrowheads="1"/>
          </p:cNvSpPr>
          <p:nvPr/>
        </p:nvSpPr>
        <p:spPr bwMode="auto">
          <a:xfrm>
            <a:off x="498867" y="4809097"/>
            <a:ext cx="1828800" cy="646331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3600" dirty="0" smtClean="0">
                <a:solidFill>
                  <a:schemeClr val="tx1"/>
                </a:solidFill>
                <a:latin typeface="Times New Roman" charset="0"/>
              </a:rPr>
              <a:t>P</a:t>
            </a:r>
            <a:r>
              <a:rPr lang="en-US" sz="3600" baseline="-25000" dirty="0">
                <a:latin typeface="Times New Roman" charset="0"/>
              </a:rPr>
              <a:t>L</a:t>
            </a:r>
            <a:r>
              <a:rPr lang="en-US" sz="3600" dirty="0" smtClean="0">
                <a:solidFill>
                  <a:schemeClr val="tx1"/>
                </a:solidFill>
                <a:latin typeface="Times New Roman" charset="0"/>
              </a:rPr>
              <a:t>=</a:t>
            </a:r>
            <a:r>
              <a:rPr lang="en-US" sz="3600" dirty="0" err="1" smtClean="0">
                <a:solidFill>
                  <a:schemeClr val="tx1"/>
                </a:solidFill>
                <a:latin typeface="Times New Roman" charset="0"/>
              </a:rPr>
              <a:t>g</a:t>
            </a:r>
            <a:r>
              <a:rPr lang="en-US" sz="3600" dirty="0" err="1" smtClean="0">
                <a:solidFill>
                  <a:schemeClr val="tx1"/>
                </a:solidFill>
                <a:latin typeface="Times New Roman" charset="0"/>
                <a:sym typeface="Symbol" charset="2"/>
              </a:rPr>
              <a:t></a:t>
            </a:r>
            <a:r>
              <a:rPr lang="en-US" sz="3600" baseline="-25000" dirty="0" err="1">
                <a:latin typeface="Times New Roman" charset="0"/>
                <a:sym typeface="Symbol" charset="2"/>
              </a:rPr>
              <a:t>L</a:t>
            </a:r>
            <a:r>
              <a:rPr lang="en-US" sz="3600" dirty="0" smtClean="0">
                <a:solidFill>
                  <a:schemeClr val="tx1"/>
                </a:solidFill>
                <a:latin typeface="Times New Roman" charset="0"/>
                <a:sym typeface="Symbol" charset="2"/>
              </a:rPr>
              <a:t></a:t>
            </a:r>
            <a:endParaRPr lang="en-US" sz="2400" dirty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30" name="Text Box 14"/>
          <p:cNvSpPr txBox="1">
            <a:spLocks noChangeArrowheads="1"/>
          </p:cNvSpPr>
          <p:nvPr/>
        </p:nvSpPr>
        <p:spPr bwMode="auto">
          <a:xfrm>
            <a:off x="6671066" y="4809097"/>
            <a:ext cx="1861373" cy="646331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3600" dirty="0" smtClean="0">
                <a:solidFill>
                  <a:schemeClr val="tx1"/>
                </a:solidFill>
                <a:latin typeface="Times New Roman" charset="0"/>
              </a:rPr>
              <a:t>P</a:t>
            </a:r>
            <a:r>
              <a:rPr lang="en-US" sz="3600" baseline="-25000" dirty="0">
                <a:latin typeface="Times New Roman" charset="0"/>
              </a:rPr>
              <a:t>R</a:t>
            </a:r>
            <a:r>
              <a:rPr lang="en-US" sz="3600" dirty="0" smtClean="0">
                <a:solidFill>
                  <a:schemeClr val="tx1"/>
                </a:solidFill>
                <a:latin typeface="Times New Roman" charset="0"/>
              </a:rPr>
              <a:t>=</a:t>
            </a:r>
            <a:r>
              <a:rPr lang="en-US" sz="3600" dirty="0" err="1" smtClean="0">
                <a:solidFill>
                  <a:schemeClr val="tx1"/>
                </a:solidFill>
                <a:latin typeface="Times New Roman" charset="0"/>
              </a:rPr>
              <a:t>g</a:t>
            </a:r>
            <a:r>
              <a:rPr lang="en-US" sz="3600" dirty="0" err="1" smtClean="0">
                <a:solidFill>
                  <a:schemeClr val="tx1"/>
                </a:solidFill>
                <a:latin typeface="Times New Roman" charset="0"/>
                <a:sym typeface="Symbol" charset="2"/>
              </a:rPr>
              <a:t></a:t>
            </a:r>
            <a:r>
              <a:rPr lang="en-US" sz="3600" baseline="-25000" dirty="0" err="1">
                <a:latin typeface="Times New Roman" charset="0"/>
                <a:sym typeface="Symbol" charset="2"/>
              </a:rPr>
              <a:t>R</a:t>
            </a:r>
            <a:r>
              <a:rPr lang="en-US" sz="3600" dirty="0" smtClean="0">
                <a:solidFill>
                  <a:schemeClr val="tx1"/>
                </a:solidFill>
                <a:latin typeface="Times New Roman" charset="0"/>
                <a:sym typeface="Symbol" charset="2"/>
              </a:rPr>
              <a:t></a:t>
            </a:r>
            <a:endParaRPr lang="en-US" sz="2400" dirty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31" name="Text Box 15"/>
          <p:cNvSpPr txBox="1">
            <a:spLocks noChangeArrowheads="1"/>
          </p:cNvSpPr>
          <p:nvPr/>
        </p:nvSpPr>
        <p:spPr bwMode="auto">
          <a:xfrm>
            <a:off x="3623067" y="4809097"/>
            <a:ext cx="1752600" cy="64135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3600">
                <a:solidFill>
                  <a:schemeClr val="tx1"/>
                </a:solidFill>
                <a:latin typeface="Times New Roman" charset="0"/>
              </a:rPr>
              <a:t>P</a:t>
            </a:r>
            <a:r>
              <a:rPr lang="en-US" sz="3600" baseline="-25000">
                <a:solidFill>
                  <a:schemeClr val="tx1"/>
                </a:solidFill>
                <a:latin typeface="Times New Roman" charset="0"/>
                <a:sym typeface="Symbol" charset="2"/>
              </a:rPr>
              <a:t></a:t>
            </a:r>
            <a:r>
              <a:rPr lang="en-US" sz="3600">
                <a:solidFill>
                  <a:schemeClr val="tx1"/>
                </a:solidFill>
                <a:latin typeface="Times New Roman" charset="0"/>
              </a:rPr>
              <a:t>=g</a:t>
            </a:r>
            <a:r>
              <a:rPr lang="en-US" sz="3600">
                <a:solidFill>
                  <a:schemeClr val="tx1"/>
                </a:solidFill>
                <a:latin typeface="Times New Roman" charset="0"/>
                <a:sym typeface="Symbol" charset="2"/>
              </a:rPr>
              <a:t></a:t>
            </a:r>
            <a:endParaRPr lang="en-US" sz="24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32" name="Text Box 13"/>
          <p:cNvSpPr txBox="1">
            <a:spLocks noChangeArrowheads="1"/>
          </p:cNvSpPr>
          <p:nvPr/>
        </p:nvSpPr>
        <p:spPr bwMode="auto">
          <a:xfrm>
            <a:off x="1083075" y="1106149"/>
            <a:ext cx="65337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3600" dirty="0" smtClean="0">
                <a:solidFill>
                  <a:schemeClr val="tx1"/>
                </a:solidFill>
                <a:latin typeface="Times New Roman" charset="0"/>
                <a:sym typeface="Symbol" charset="2"/>
              </a:rPr>
              <a:t></a:t>
            </a:r>
            <a:r>
              <a:rPr lang="en-US" sz="3600" baseline="-25000" dirty="0" smtClean="0">
                <a:latin typeface="Times New Roman" charset="0"/>
                <a:sym typeface="Symbol" charset="2"/>
              </a:rPr>
              <a:t>L</a:t>
            </a:r>
            <a:endParaRPr lang="en-US" sz="2400" dirty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33" name="Text Box 13"/>
          <p:cNvSpPr txBox="1">
            <a:spLocks noChangeArrowheads="1"/>
          </p:cNvSpPr>
          <p:nvPr/>
        </p:nvSpPr>
        <p:spPr bwMode="auto">
          <a:xfrm>
            <a:off x="7332166" y="2054858"/>
            <a:ext cx="65337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3600" dirty="0" smtClean="0">
                <a:solidFill>
                  <a:schemeClr val="tx1"/>
                </a:solidFill>
                <a:latin typeface="Times New Roman" charset="0"/>
                <a:sym typeface="Symbol" charset="2"/>
              </a:rPr>
              <a:t></a:t>
            </a:r>
            <a:r>
              <a:rPr lang="en-US" sz="3600" baseline="-25000" dirty="0" smtClean="0">
                <a:latin typeface="Times New Roman" charset="0"/>
                <a:sym typeface="Symbol" charset="2"/>
              </a:rPr>
              <a:t>R</a:t>
            </a:r>
            <a:endParaRPr lang="en-US" sz="2400" dirty="0">
              <a:solidFill>
                <a:schemeClr val="tx1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3213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2"/>
          <p:cNvSpPr>
            <a:spLocks noChangeArrowheads="1"/>
          </p:cNvSpPr>
          <p:nvPr/>
        </p:nvSpPr>
        <p:spPr bwMode="auto">
          <a:xfrm>
            <a:off x="179388" y="179388"/>
            <a:ext cx="7678737" cy="873125"/>
          </a:xfrm>
          <a:prstGeom prst="rect">
            <a:avLst/>
          </a:prstGeom>
          <a:gradFill rotWithShape="1">
            <a:gsLst>
              <a:gs pos="0">
                <a:schemeClr val="accent1">
                  <a:lumMod val="75000"/>
                </a:schemeClr>
              </a:gs>
              <a:gs pos="60001">
                <a:schemeClr val="accent1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endParaRPr lang="en-GB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304800"/>
            <a:ext cx="6842125" cy="609600"/>
          </a:xfrm>
        </p:spPr>
        <p:txBody>
          <a:bodyPr lIns="35717" tIns="35717" rIns="35717" bIns="35717" anchor="ctr"/>
          <a:lstStyle/>
          <a:p>
            <a:r>
              <a:rPr lang="en-US" sz="2800" dirty="0" smtClean="0">
                <a:ea typeface="ヒラギノ角ゴ Pro W6"/>
                <a:cs typeface="ヒラギノ角ゴ Pro W6"/>
              </a:rPr>
              <a:t>Equilibrium</a:t>
            </a:r>
          </a:p>
        </p:txBody>
      </p:sp>
      <p:sp>
        <p:nvSpPr>
          <p:cNvPr id="4" name="CustomShape 1"/>
          <p:cNvSpPr/>
          <p:nvPr/>
        </p:nvSpPr>
        <p:spPr>
          <a:xfrm>
            <a:off x="2362320" y="4191120"/>
            <a:ext cx="2057400" cy="380880"/>
          </a:xfrm>
          <a:prstGeom prst="rect">
            <a:avLst/>
          </a:prstGeom>
          <a:blipFill>
            <a:blip r:embed="rId3"/>
            <a:tile/>
          </a:blipFill>
          <a:ln w="9360">
            <a:solidFill>
              <a:srgbClr val="515151"/>
            </a:solidFill>
            <a:miter/>
          </a:ln>
        </p:spPr>
      </p:sp>
      <p:sp>
        <p:nvSpPr>
          <p:cNvPr id="5" name="CustomShape 2"/>
          <p:cNvSpPr/>
          <p:nvPr/>
        </p:nvSpPr>
        <p:spPr>
          <a:xfrm>
            <a:off x="3962520" y="1752480"/>
            <a:ext cx="1143000" cy="2819520"/>
          </a:xfrm>
          <a:prstGeom prst="rect">
            <a:avLst/>
          </a:prstGeom>
          <a:blipFill>
            <a:blip r:embed="rId3"/>
            <a:tile/>
          </a:blipFill>
          <a:ln>
            <a:noFill/>
          </a:ln>
        </p:spPr>
      </p:sp>
      <p:sp>
        <p:nvSpPr>
          <p:cNvPr id="6" name="CustomShape 3"/>
          <p:cNvSpPr/>
          <p:nvPr/>
        </p:nvSpPr>
        <p:spPr>
          <a:xfrm>
            <a:off x="0" y="1752480"/>
            <a:ext cx="2743200" cy="2819520"/>
          </a:xfrm>
          <a:prstGeom prst="rect">
            <a:avLst/>
          </a:prstGeom>
          <a:blipFill>
            <a:blip r:embed="rId3"/>
            <a:tile/>
          </a:blipFill>
          <a:ln>
            <a:noFill/>
          </a:ln>
        </p:spPr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4229220" y="1112777"/>
            <a:ext cx="381000" cy="5794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IE" sz="3200" b="1" dirty="0">
                <a:solidFill>
                  <a:srgbClr val="FF3300"/>
                </a:solidFill>
                <a:latin typeface="Symbol" charset="2"/>
              </a:rPr>
              <a:t>e</a:t>
            </a:r>
            <a:endParaRPr lang="en-GB" sz="3200" b="1" dirty="0">
              <a:solidFill>
                <a:srgbClr val="FF3300"/>
              </a:solidFill>
              <a:latin typeface="Symbol" charset="2"/>
            </a:endParaRP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2743200" y="4800600"/>
            <a:ext cx="1447800" cy="646331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3600" dirty="0" smtClean="0">
                <a:solidFill>
                  <a:schemeClr val="tx1"/>
                </a:solidFill>
                <a:latin typeface="Times New Roman" charset="0"/>
              </a:rPr>
              <a:t>P</a:t>
            </a:r>
            <a:r>
              <a:rPr lang="en-US" sz="3600" baseline="-25000" dirty="0" smtClean="0">
                <a:solidFill>
                  <a:schemeClr val="tx1"/>
                </a:solidFill>
                <a:latin typeface="Times New Roman" charset="0"/>
              </a:rPr>
              <a:t>L</a:t>
            </a:r>
            <a:r>
              <a:rPr lang="en-US" sz="3600" dirty="0" smtClean="0">
                <a:solidFill>
                  <a:schemeClr val="tx1"/>
                </a:solidFill>
                <a:latin typeface="Times New Roman" charset="0"/>
              </a:rPr>
              <a:t>= </a:t>
            </a:r>
            <a:r>
              <a:rPr lang="en-US" sz="3600" dirty="0">
                <a:solidFill>
                  <a:schemeClr val="tx1"/>
                </a:solidFill>
                <a:latin typeface="Times New Roman" charset="0"/>
              </a:rPr>
              <a:t>P</a:t>
            </a:r>
            <a:r>
              <a:rPr lang="en-US" sz="3600" baseline="-25000" dirty="0">
                <a:solidFill>
                  <a:schemeClr val="tx1"/>
                </a:solidFill>
                <a:latin typeface="Times New Roman" charset="0"/>
                <a:sym typeface="Symbol" charset="2"/>
              </a:rPr>
              <a:t></a:t>
            </a:r>
            <a:endParaRPr lang="en-US" sz="3600" baseline="-25000" dirty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3067110" y="3491153"/>
            <a:ext cx="685800" cy="5794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IE" sz="3200" b="1" dirty="0" err="1" smtClean="0">
                <a:solidFill>
                  <a:schemeClr val="tx1"/>
                </a:solidFill>
                <a:latin typeface="Symbol" charset="2"/>
              </a:rPr>
              <a:t>g</a:t>
            </a:r>
            <a:r>
              <a:rPr lang="en-IE" sz="3200" baseline="-25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1083075" y="1106149"/>
            <a:ext cx="65337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3600" dirty="0" smtClean="0">
                <a:solidFill>
                  <a:schemeClr val="tx1"/>
                </a:solidFill>
                <a:latin typeface="Times New Roman" charset="0"/>
                <a:sym typeface="Symbol" charset="2"/>
              </a:rPr>
              <a:t></a:t>
            </a:r>
            <a:r>
              <a:rPr lang="en-US" sz="3600" baseline="-25000" dirty="0" smtClean="0">
                <a:latin typeface="Times New Roman" charset="0"/>
                <a:sym typeface="Symbol" charset="2"/>
              </a:rPr>
              <a:t>L</a:t>
            </a:r>
            <a:endParaRPr lang="en-US" sz="2400" dirty="0">
              <a:solidFill>
                <a:schemeClr val="tx1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9557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2"/>
          <p:cNvSpPr>
            <a:spLocks noChangeArrowheads="1"/>
          </p:cNvSpPr>
          <p:nvPr/>
        </p:nvSpPr>
        <p:spPr bwMode="auto">
          <a:xfrm>
            <a:off x="179388" y="179388"/>
            <a:ext cx="7678737" cy="873125"/>
          </a:xfrm>
          <a:prstGeom prst="rect">
            <a:avLst/>
          </a:prstGeom>
          <a:gradFill rotWithShape="1">
            <a:gsLst>
              <a:gs pos="0">
                <a:schemeClr val="accent1">
                  <a:lumMod val="75000"/>
                </a:schemeClr>
              </a:gs>
              <a:gs pos="60001">
                <a:schemeClr val="accent1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endParaRPr lang="en-GB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304800"/>
            <a:ext cx="6842125" cy="609600"/>
          </a:xfrm>
        </p:spPr>
        <p:txBody>
          <a:bodyPr lIns="35717" tIns="35717" rIns="35717" bIns="35717" anchor="ctr"/>
          <a:lstStyle/>
          <a:p>
            <a:r>
              <a:rPr lang="en-US" sz="2800" dirty="0" smtClean="0">
                <a:ea typeface="ヒラギノ角ゴ Pro W6"/>
                <a:cs typeface="ヒラギノ角ゴ Pro W6"/>
              </a:rPr>
              <a:t>Equilibrium</a:t>
            </a:r>
          </a:p>
        </p:txBody>
      </p:sp>
      <p:sp>
        <p:nvSpPr>
          <p:cNvPr id="11" name="CustomShape 2"/>
          <p:cNvSpPr/>
          <p:nvPr/>
        </p:nvSpPr>
        <p:spPr>
          <a:xfrm>
            <a:off x="4952880" y="3886200"/>
            <a:ext cx="1676520" cy="685800"/>
          </a:xfrm>
          <a:prstGeom prst="rect">
            <a:avLst/>
          </a:prstGeom>
          <a:blipFill>
            <a:blip r:embed="rId3"/>
            <a:tile/>
          </a:blipFill>
          <a:ln w="9360">
            <a:solidFill>
              <a:srgbClr val="515151"/>
            </a:solidFill>
            <a:miter/>
          </a:ln>
        </p:spPr>
      </p:sp>
      <p:sp>
        <p:nvSpPr>
          <p:cNvPr id="12" name="CustomShape 3"/>
          <p:cNvSpPr/>
          <p:nvPr/>
        </p:nvSpPr>
        <p:spPr>
          <a:xfrm>
            <a:off x="6324480" y="2743200"/>
            <a:ext cx="2819520" cy="1828800"/>
          </a:xfrm>
          <a:prstGeom prst="rect">
            <a:avLst/>
          </a:prstGeom>
          <a:blipFill>
            <a:blip r:embed="rId3"/>
            <a:tile/>
          </a:blipFill>
          <a:ln w="9360">
            <a:solidFill>
              <a:srgbClr val="515151"/>
            </a:solidFill>
            <a:miter/>
          </a:ln>
        </p:spPr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4419480" y="2121752"/>
            <a:ext cx="381000" cy="5794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IE" sz="3200" b="1" dirty="0">
                <a:solidFill>
                  <a:srgbClr val="FF3300"/>
                </a:solidFill>
                <a:latin typeface="Symbol" charset="2"/>
              </a:rPr>
              <a:t>e</a:t>
            </a:r>
            <a:endParaRPr lang="en-GB" sz="3200" b="1" dirty="0">
              <a:solidFill>
                <a:srgbClr val="FF3300"/>
              </a:solidFill>
              <a:latin typeface="Symbol" charset="2"/>
            </a:endParaRPr>
          </a:p>
        </p:txBody>
      </p:sp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5029200" y="4800600"/>
            <a:ext cx="1447800" cy="64135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3600" dirty="0">
                <a:solidFill>
                  <a:schemeClr val="tx1"/>
                </a:solidFill>
                <a:latin typeface="Times New Roman" charset="0"/>
              </a:rPr>
              <a:t>P</a:t>
            </a:r>
            <a:r>
              <a:rPr lang="en-US" sz="3600" baseline="-25000" dirty="0">
                <a:solidFill>
                  <a:schemeClr val="tx1"/>
                </a:solidFill>
                <a:latin typeface="Times New Roman" charset="0"/>
                <a:sym typeface="Symbol" charset="2"/>
              </a:rPr>
              <a:t></a:t>
            </a:r>
            <a:r>
              <a:rPr lang="en-US" sz="3600" dirty="0">
                <a:solidFill>
                  <a:schemeClr val="tx1"/>
                </a:solidFill>
                <a:latin typeface="Times New Roman" charset="0"/>
              </a:rPr>
              <a:t>=P </a:t>
            </a:r>
            <a:r>
              <a:rPr lang="en-US" sz="3600" baseline="-25000" dirty="0">
                <a:latin typeface="Times New Roman" charset="0"/>
                <a:sym typeface="Symbol" charset="2"/>
              </a:rPr>
              <a:t>R</a:t>
            </a:r>
            <a:endParaRPr lang="en-US" sz="3600" baseline="-25000" dirty="0">
              <a:solidFill>
                <a:schemeClr val="tx1"/>
              </a:solidFill>
              <a:latin typeface="Times New Roman" charset="0"/>
              <a:sym typeface="Symbol" charset="2"/>
            </a:endParaRPr>
          </a:p>
        </p:txBody>
      </p:sp>
      <p:sp>
        <p:nvSpPr>
          <p:cNvPr id="18" name="Text Box 12"/>
          <p:cNvSpPr txBox="1">
            <a:spLocks noChangeArrowheads="1"/>
          </p:cNvSpPr>
          <p:nvPr/>
        </p:nvSpPr>
        <p:spPr bwMode="auto">
          <a:xfrm>
            <a:off x="5411983" y="3201434"/>
            <a:ext cx="685800" cy="5794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IE" sz="3200" b="1" dirty="0" err="1" smtClean="0">
                <a:solidFill>
                  <a:schemeClr val="tx1"/>
                </a:solidFill>
                <a:latin typeface="Symbol" charset="2"/>
              </a:rPr>
              <a:t>g</a:t>
            </a:r>
            <a:r>
              <a:rPr lang="en-IE" sz="3200" baseline="-25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Box 13"/>
          <p:cNvSpPr txBox="1">
            <a:spLocks noChangeArrowheads="1"/>
          </p:cNvSpPr>
          <p:nvPr/>
        </p:nvSpPr>
        <p:spPr bwMode="auto">
          <a:xfrm>
            <a:off x="7332166" y="2054858"/>
            <a:ext cx="65337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3600" dirty="0" smtClean="0">
                <a:solidFill>
                  <a:schemeClr val="tx1"/>
                </a:solidFill>
                <a:latin typeface="Times New Roman" charset="0"/>
                <a:sym typeface="Symbol" charset="2"/>
              </a:rPr>
              <a:t></a:t>
            </a:r>
            <a:r>
              <a:rPr lang="en-US" sz="3600" baseline="-25000" dirty="0" smtClean="0">
                <a:latin typeface="Times New Roman" charset="0"/>
                <a:sym typeface="Symbol" charset="2"/>
              </a:rPr>
              <a:t>R</a:t>
            </a:r>
            <a:endParaRPr lang="en-US" sz="2400" dirty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20" name="CustomShape 4"/>
          <p:cNvSpPr/>
          <p:nvPr/>
        </p:nvSpPr>
        <p:spPr>
          <a:xfrm>
            <a:off x="4038480" y="2743200"/>
            <a:ext cx="1143000" cy="1828800"/>
          </a:xfrm>
          <a:prstGeom prst="rect">
            <a:avLst/>
          </a:prstGeom>
          <a:blipFill>
            <a:blip r:embed="rId3"/>
            <a:tile/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60424825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2"/>
          <p:cNvSpPr>
            <a:spLocks noChangeArrowheads="1"/>
          </p:cNvSpPr>
          <p:nvPr/>
        </p:nvSpPr>
        <p:spPr bwMode="auto">
          <a:xfrm>
            <a:off x="179388" y="179388"/>
            <a:ext cx="7678737" cy="873125"/>
          </a:xfrm>
          <a:prstGeom prst="rect">
            <a:avLst/>
          </a:prstGeom>
          <a:gradFill rotWithShape="1">
            <a:gsLst>
              <a:gs pos="0">
                <a:schemeClr val="accent1">
                  <a:lumMod val="75000"/>
                </a:schemeClr>
              </a:gs>
              <a:gs pos="60001">
                <a:schemeClr val="accent1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endParaRPr lang="en-GB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304800"/>
            <a:ext cx="6842125" cy="609600"/>
          </a:xfrm>
        </p:spPr>
        <p:txBody>
          <a:bodyPr lIns="35717" tIns="35717" rIns="35717" bIns="35717" anchor="ctr"/>
          <a:lstStyle/>
          <a:p>
            <a:r>
              <a:rPr lang="en-US" sz="2800" dirty="0" smtClean="0">
                <a:ea typeface="ヒラギノ角ゴ Pro W6"/>
                <a:cs typeface="ヒラギノ角ゴ Pro W6"/>
              </a:rPr>
              <a:t>Non-equilibrium</a:t>
            </a:r>
          </a:p>
        </p:txBody>
      </p:sp>
      <p:sp>
        <p:nvSpPr>
          <p:cNvPr id="4" name="CustomShape 2"/>
          <p:cNvSpPr/>
          <p:nvPr/>
        </p:nvSpPr>
        <p:spPr>
          <a:xfrm>
            <a:off x="2473855" y="3957077"/>
            <a:ext cx="2057400" cy="380880"/>
          </a:xfrm>
          <a:prstGeom prst="rect">
            <a:avLst/>
          </a:prstGeom>
          <a:blipFill>
            <a:blip r:embed="rId3"/>
            <a:tile/>
          </a:blipFill>
          <a:ln w="9360">
            <a:solidFill>
              <a:srgbClr val="515151"/>
            </a:solidFill>
            <a:miter/>
          </a:ln>
        </p:spPr>
      </p:sp>
      <p:sp>
        <p:nvSpPr>
          <p:cNvPr id="5" name="CustomShape 3"/>
          <p:cNvSpPr/>
          <p:nvPr/>
        </p:nvSpPr>
        <p:spPr>
          <a:xfrm>
            <a:off x="4988455" y="3652157"/>
            <a:ext cx="1676520" cy="685800"/>
          </a:xfrm>
          <a:prstGeom prst="rect">
            <a:avLst/>
          </a:prstGeom>
          <a:blipFill>
            <a:blip r:embed="rId3"/>
            <a:tile/>
          </a:blipFill>
          <a:ln w="9360">
            <a:solidFill>
              <a:srgbClr val="515151"/>
            </a:solidFill>
            <a:miter/>
          </a:ln>
        </p:spPr>
      </p:sp>
      <p:sp>
        <p:nvSpPr>
          <p:cNvPr id="6" name="CustomShape 4"/>
          <p:cNvSpPr/>
          <p:nvPr/>
        </p:nvSpPr>
        <p:spPr>
          <a:xfrm>
            <a:off x="6360055" y="2509157"/>
            <a:ext cx="2819520" cy="1828800"/>
          </a:xfrm>
          <a:prstGeom prst="rect">
            <a:avLst/>
          </a:prstGeom>
          <a:blipFill>
            <a:blip r:embed="rId3"/>
            <a:tile/>
          </a:blipFill>
          <a:ln w="9360">
            <a:solidFill>
              <a:srgbClr val="515151"/>
            </a:solidFill>
            <a:miter/>
          </a:ln>
        </p:spPr>
      </p:sp>
      <p:sp>
        <p:nvSpPr>
          <p:cNvPr id="7" name="CustomShape 5"/>
          <p:cNvSpPr/>
          <p:nvPr/>
        </p:nvSpPr>
        <p:spPr>
          <a:xfrm>
            <a:off x="4074055" y="2051957"/>
            <a:ext cx="1143000" cy="2286000"/>
          </a:xfrm>
          <a:prstGeom prst="rect">
            <a:avLst/>
          </a:prstGeom>
          <a:blipFill>
            <a:blip r:embed="rId3"/>
            <a:tile/>
          </a:blipFill>
          <a:ln>
            <a:noFill/>
          </a:ln>
        </p:spPr>
      </p:sp>
      <p:sp>
        <p:nvSpPr>
          <p:cNvPr id="8" name="CustomShape 6"/>
          <p:cNvSpPr/>
          <p:nvPr/>
        </p:nvSpPr>
        <p:spPr>
          <a:xfrm>
            <a:off x="35575" y="1518797"/>
            <a:ext cx="2819520" cy="2819160"/>
          </a:xfrm>
          <a:prstGeom prst="rect">
            <a:avLst/>
          </a:prstGeom>
          <a:blipFill>
            <a:blip r:embed="rId3"/>
            <a:tile/>
          </a:blipFill>
          <a:ln>
            <a:noFill/>
          </a:ln>
        </p:spPr>
      </p:sp>
      <p:sp>
        <p:nvSpPr>
          <p:cNvPr id="9" name="CustomShape 10"/>
          <p:cNvSpPr/>
          <p:nvPr/>
        </p:nvSpPr>
        <p:spPr>
          <a:xfrm>
            <a:off x="873655" y="4384037"/>
            <a:ext cx="2819520" cy="656280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lIns="90000" tIns="46800" rIns="90000" bIns="4680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latin typeface="Times New Roman"/>
                <a:ea typeface="DejaVu Sans"/>
              </a:rPr>
              <a:t>I</a:t>
            </a:r>
            <a:r>
              <a:rPr lang="en-US" sz="3200" baseline="-25000" dirty="0">
                <a:latin typeface="Times New Roman"/>
                <a:ea typeface="DejaVu Sans"/>
              </a:rPr>
              <a:t>IN </a:t>
            </a:r>
            <a:r>
              <a:rPr lang="en-US" sz="3200" dirty="0">
                <a:latin typeface="Times New Roman"/>
                <a:ea typeface="DejaVu Sans"/>
              </a:rPr>
              <a:t>= </a:t>
            </a:r>
            <a:r>
              <a:rPr lang="en-IE" sz="3200" b="1" dirty="0">
                <a:latin typeface="Symbol"/>
                <a:ea typeface="DejaVu Sans"/>
              </a:rPr>
              <a:t></a:t>
            </a:r>
            <a:r>
              <a:rPr lang="en-IE" sz="3200" b="1" baseline="-25000" dirty="0">
                <a:latin typeface="Symbol"/>
                <a:ea typeface="DejaVu Sans"/>
              </a:rPr>
              <a:t></a:t>
            </a:r>
            <a:r>
              <a:rPr lang="en-IE" sz="3200" b="1" baseline="-25000" dirty="0">
                <a:latin typeface="Arial"/>
                <a:ea typeface="DejaVu Sans"/>
              </a:rPr>
              <a:t>L</a:t>
            </a:r>
            <a:r>
              <a:rPr lang="en-US" sz="3200" dirty="0">
                <a:latin typeface="Times New Roman"/>
                <a:ea typeface="DejaVu Sans"/>
              </a:rPr>
              <a:t>(P</a:t>
            </a:r>
            <a:r>
              <a:rPr lang="en-IE" sz="3200" b="1" baseline="-25000" dirty="0">
                <a:latin typeface="Arial"/>
                <a:ea typeface="DejaVu Sans"/>
              </a:rPr>
              <a:t>L</a:t>
            </a:r>
            <a:r>
              <a:rPr lang="en-US" sz="3200" dirty="0">
                <a:latin typeface="Times New Roman"/>
                <a:ea typeface="DejaVu Sans"/>
              </a:rPr>
              <a:t>- P</a:t>
            </a:r>
            <a:r>
              <a:rPr lang="en-US" sz="3200" baseline="-25000" dirty="0">
                <a:latin typeface="Symbol"/>
                <a:ea typeface="DejaVu Sans"/>
              </a:rPr>
              <a:t></a:t>
            </a:r>
            <a:r>
              <a:rPr lang="en-US" sz="3200" baseline="-25000" dirty="0">
                <a:latin typeface="Times New Roman"/>
                <a:ea typeface="DejaVu Sans"/>
              </a:rPr>
              <a:t> </a:t>
            </a:r>
            <a:r>
              <a:rPr lang="en-US" sz="3200" dirty="0">
                <a:latin typeface="Times New Roman"/>
                <a:ea typeface="DejaVu Sans"/>
              </a:rPr>
              <a:t>)</a:t>
            </a:r>
            <a:endParaRPr sz="1800" dirty="0">
              <a:latin typeface="Arial"/>
              <a:ea typeface="DejaVu Sans"/>
            </a:endParaRPr>
          </a:p>
        </p:txBody>
      </p:sp>
      <p:sp>
        <p:nvSpPr>
          <p:cNvPr id="10" name="CustomShape 11"/>
          <p:cNvSpPr/>
          <p:nvPr/>
        </p:nvSpPr>
        <p:spPr>
          <a:xfrm>
            <a:off x="5369695" y="4384037"/>
            <a:ext cx="3047760" cy="656280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lIns="90000" tIns="46800" rIns="90000" bIns="4680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latin typeface="Times New Roman"/>
                <a:ea typeface="DejaVu Sans"/>
              </a:rPr>
              <a:t>I</a:t>
            </a:r>
            <a:r>
              <a:rPr lang="en-US" sz="3200" baseline="-25000" dirty="0">
                <a:latin typeface="Times New Roman"/>
                <a:ea typeface="DejaVu Sans"/>
              </a:rPr>
              <a:t>OUT </a:t>
            </a:r>
            <a:r>
              <a:rPr lang="en-US" sz="3200" dirty="0">
                <a:latin typeface="Times New Roman"/>
                <a:ea typeface="DejaVu Sans"/>
              </a:rPr>
              <a:t>= </a:t>
            </a:r>
            <a:r>
              <a:rPr lang="en-IE" sz="3200" b="1" dirty="0">
                <a:latin typeface="Symbol"/>
                <a:ea typeface="DejaVu Sans"/>
              </a:rPr>
              <a:t></a:t>
            </a:r>
            <a:r>
              <a:rPr lang="en-IE" sz="3200" b="1" baseline="-25000" dirty="0">
                <a:latin typeface="Arial"/>
                <a:ea typeface="DejaVu Sans"/>
              </a:rPr>
              <a:t>R</a:t>
            </a:r>
            <a:r>
              <a:rPr lang="en-IE" sz="3200" b="1" baseline="-25000" dirty="0">
                <a:latin typeface="Symbol"/>
                <a:ea typeface="DejaVu Sans"/>
              </a:rPr>
              <a:t></a:t>
            </a:r>
            <a:r>
              <a:rPr lang="en-US" sz="3200" dirty="0">
                <a:latin typeface="Times New Roman"/>
                <a:ea typeface="DejaVu Sans"/>
              </a:rPr>
              <a:t>(P</a:t>
            </a:r>
            <a:r>
              <a:rPr lang="en-US" sz="3200" baseline="-25000" dirty="0">
                <a:latin typeface="Symbol"/>
                <a:ea typeface="DejaVu Sans"/>
              </a:rPr>
              <a:t></a:t>
            </a:r>
            <a:r>
              <a:rPr lang="en-US" sz="3200" baseline="-25000" dirty="0">
                <a:latin typeface="Times New Roman"/>
                <a:ea typeface="DejaVu Sans"/>
              </a:rPr>
              <a:t> </a:t>
            </a:r>
            <a:r>
              <a:rPr lang="en-US" sz="3200" dirty="0">
                <a:latin typeface="Times New Roman"/>
                <a:ea typeface="DejaVu Sans"/>
              </a:rPr>
              <a:t>-</a:t>
            </a:r>
            <a:r>
              <a:rPr lang="en-US" sz="3200" baseline="-25000" dirty="0">
                <a:latin typeface="Times New Roman"/>
                <a:ea typeface="DejaVu Sans"/>
              </a:rPr>
              <a:t> </a:t>
            </a:r>
            <a:r>
              <a:rPr lang="en-US" sz="3200" dirty="0">
                <a:latin typeface="Times New Roman"/>
                <a:ea typeface="DejaVu Sans"/>
              </a:rPr>
              <a:t>P</a:t>
            </a:r>
            <a:r>
              <a:rPr lang="en-IE" sz="3200" b="1" baseline="-25000" dirty="0">
                <a:latin typeface="Arial"/>
                <a:ea typeface="DejaVu Sans"/>
              </a:rPr>
              <a:t>R</a:t>
            </a:r>
            <a:r>
              <a:rPr lang="en-US" sz="3200" dirty="0">
                <a:latin typeface="Times New Roman"/>
                <a:ea typeface="DejaVu Sans"/>
              </a:rPr>
              <a:t>)</a:t>
            </a:r>
            <a:endParaRPr sz="1800" dirty="0">
              <a:latin typeface="Arial"/>
              <a:ea typeface="DejaVu Sans"/>
            </a:endParaRPr>
          </a:p>
        </p:txBody>
      </p:sp>
      <p:sp>
        <p:nvSpPr>
          <p:cNvPr id="11" name="CustomShape 12"/>
          <p:cNvSpPr/>
          <p:nvPr/>
        </p:nvSpPr>
        <p:spPr>
          <a:xfrm>
            <a:off x="56803" y="5274943"/>
            <a:ext cx="4045832" cy="577628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lIns="90000" tIns="46800" rIns="90000" bIns="4680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Times New Roman"/>
                <a:ea typeface="DejaVu Sans"/>
              </a:rPr>
              <a:t>I</a:t>
            </a:r>
            <a:r>
              <a:rPr lang="en-US" sz="2800" baseline="-25000" dirty="0">
                <a:solidFill>
                  <a:srgbClr val="000000"/>
                </a:solidFill>
                <a:latin typeface="Times New Roman"/>
                <a:ea typeface="DejaVu Sans"/>
              </a:rPr>
              <a:t>IN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DejaVu Sans"/>
              </a:rPr>
              <a:t>=g</a:t>
            </a:r>
            <a:r>
              <a:rPr lang="en-US" sz="2800" dirty="0">
                <a:solidFill>
                  <a:srgbClr val="000000"/>
                </a:solidFill>
                <a:latin typeface="Symbol"/>
                <a:ea typeface="DejaVu Sans"/>
              </a:rPr>
              <a:t></a:t>
            </a:r>
            <a:r>
              <a:rPr lang="en-IE" sz="2800" b="1" dirty="0">
                <a:solidFill>
                  <a:srgbClr val="000000"/>
                </a:solidFill>
                <a:latin typeface="Symbol"/>
                <a:ea typeface="DejaVu Sans"/>
              </a:rPr>
              <a:t></a:t>
            </a:r>
            <a:r>
              <a:rPr lang="en-IE" sz="2800" b="1" baseline="-25000" dirty="0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lang="en-IE" sz="2800" b="1" baseline="-25000" dirty="0">
                <a:solidFill>
                  <a:srgbClr val="000000"/>
                </a:solidFill>
                <a:latin typeface="Symbol"/>
                <a:ea typeface="DejaVu Sans"/>
              </a:rPr>
              <a:t>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DejaVu Sans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Symbol"/>
                <a:ea typeface="DejaVu Sans"/>
              </a:rPr>
              <a:t></a:t>
            </a:r>
            <a:r>
              <a:rPr lang="en-IE" sz="2800" b="1" baseline="-25000" dirty="0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DejaVu Sans"/>
              </a:rPr>
              <a:t>-</a:t>
            </a:r>
            <a:r>
              <a:rPr lang="en-US" sz="2800" dirty="0">
                <a:solidFill>
                  <a:srgbClr val="000000"/>
                </a:solidFill>
                <a:latin typeface="Symbol"/>
                <a:ea typeface="DejaVu Sans"/>
              </a:rPr>
              <a:t>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DejaVu Sans"/>
              </a:rPr>
              <a:t>)=</a:t>
            </a:r>
            <a:r>
              <a:rPr lang="en-IE" sz="2800" b="1" dirty="0">
                <a:solidFill>
                  <a:srgbClr val="000000"/>
                </a:solidFill>
                <a:latin typeface="Symbol"/>
                <a:ea typeface="DejaVu Sans"/>
              </a:rPr>
              <a:t></a:t>
            </a:r>
            <a:r>
              <a:rPr lang="en-IE" sz="2800" b="1" baseline="-25000" dirty="0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lang="en-IE" sz="2800" b="1" baseline="-25000" dirty="0">
                <a:solidFill>
                  <a:srgbClr val="000000"/>
                </a:solidFill>
                <a:latin typeface="Symbol"/>
                <a:ea typeface="DejaVu Sans"/>
              </a:rPr>
              <a:t>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DejaVu Sans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Symbol"/>
                <a:ea typeface="DejaVu Sans"/>
              </a:rPr>
              <a:t></a:t>
            </a:r>
            <a:r>
              <a:rPr lang="en-IE" sz="2800" b="1" baseline="-25000" dirty="0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DejaVu Sans"/>
              </a:rPr>
              <a:t>-</a:t>
            </a:r>
            <a:r>
              <a:rPr lang="en-US" sz="2800" dirty="0">
                <a:solidFill>
                  <a:srgbClr val="000000"/>
                </a:solidFill>
                <a:latin typeface="Symbol"/>
                <a:ea typeface="DejaVu Sans"/>
              </a:rPr>
              <a:t>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DejaVu Sans"/>
              </a:rPr>
              <a:t>)</a:t>
            </a:r>
            <a:endParaRPr sz="2800" dirty="0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12" name="CustomShape 13"/>
          <p:cNvSpPr/>
          <p:nvPr/>
        </p:nvSpPr>
        <p:spPr>
          <a:xfrm>
            <a:off x="4751787" y="5267847"/>
            <a:ext cx="4283576" cy="584724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lIns="90000" tIns="46800" rIns="90000" bIns="4680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Times New Roman"/>
                <a:ea typeface="DejaVu Sans"/>
              </a:rPr>
              <a:t>I</a:t>
            </a:r>
            <a:r>
              <a:rPr lang="en-US" sz="2800" baseline="-25000" dirty="0">
                <a:solidFill>
                  <a:srgbClr val="000000"/>
                </a:solidFill>
                <a:latin typeface="Times New Roman"/>
                <a:ea typeface="DejaVu Sans"/>
              </a:rPr>
              <a:t>OUT 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DejaVu Sans"/>
              </a:rPr>
              <a:t>=g</a:t>
            </a:r>
            <a:r>
              <a:rPr lang="en-US" sz="2800" dirty="0">
                <a:solidFill>
                  <a:srgbClr val="000000"/>
                </a:solidFill>
                <a:latin typeface="Symbol"/>
                <a:ea typeface="DejaVu Sans"/>
              </a:rPr>
              <a:t></a:t>
            </a:r>
            <a:r>
              <a:rPr lang="en-IE" sz="2800" b="1" dirty="0">
                <a:solidFill>
                  <a:srgbClr val="000000"/>
                </a:solidFill>
                <a:latin typeface="Symbol"/>
                <a:ea typeface="DejaVu Sans"/>
              </a:rPr>
              <a:t></a:t>
            </a:r>
            <a:r>
              <a:rPr lang="en-IE" sz="2800" b="1" baseline="-25000" dirty="0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lang="en-IE" sz="2800" b="1" baseline="-25000" dirty="0">
                <a:solidFill>
                  <a:srgbClr val="000000"/>
                </a:solidFill>
                <a:latin typeface="Symbol"/>
                <a:ea typeface="DejaVu Sans"/>
              </a:rPr>
              <a:t>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DejaVu Sans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Symbol"/>
                <a:ea typeface="DejaVu Sans"/>
              </a:rPr>
              <a:t>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DejaVu Sans"/>
              </a:rPr>
              <a:t>-</a:t>
            </a:r>
            <a:r>
              <a:rPr lang="en-US" sz="2800" dirty="0">
                <a:solidFill>
                  <a:srgbClr val="000000"/>
                </a:solidFill>
                <a:latin typeface="Symbol"/>
                <a:ea typeface="DejaVu Sans"/>
              </a:rPr>
              <a:t></a:t>
            </a:r>
            <a:r>
              <a:rPr lang="en-IE" sz="2800" b="1" baseline="-25000" dirty="0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DejaVu Sans"/>
              </a:rPr>
              <a:t>)=</a:t>
            </a:r>
            <a:r>
              <a:rPr lang="en-IE" sz="2800" b="1" dirty="0">
                <a:solidFill>
                  <a:srgbClr val="000000"/>
                </a:solidFill>
                <a:latin typeface="Symbol"/>
                <a:ea typeface="DejaVu Sans"/>
              </a:rPr>
              <a:t></a:t>
            </a:r>
            <a:r>
              <a:rPr lang="en-IE" sz="2800" b="1" baseline="-25000" dirty="0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DejaVu Sans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Symbol"/>
                <a:ea typeface="DejaVu Sans"/>
              </a:rPr>
              <a:t>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DejaVu Sans"/>
              </a:rPr>
              <a:t>-</a:t>
            </a:r>
            <a:r>
              <a:rPr lang="en-US" sz="2800" dirty="0">
                <a:solidFill>
                  <a:srgbClr val="000000"/>
                </a:solidFill>
                <a:latin typeface="Symbol"/>
                <a:ea typeface="DejaVu Sans"/>
              </a:rPr>
              <a:t></a:t>
            </a:r>
            <a:r>
              <a:rPr lang="en-IE" sz="2800" b="1" baseline="-25000" dirty="0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DejaVu Sans"/>
              </a:rPr>
              <a:t>)</a:t>
            </a:r>
            <a:endParaRPr sz="2800" dirty="0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13" name="CustomShape 14"/>
          <p:cNvSpPr/>
          <p:nvPr/>
        </p:nvSpPr>
        <p:spPr>
          <a:xfrm>
            <a:off x="3540895" y="5971637"/>
            <a:ext cx="1752480" cy="609480"/>
          </a:xfrm>
          <a:prstGeom prst="rect">
            <a:avLst/>
          </a:prstGeom>
          <a:solidFill>
            <a:srgbClr val="00DCFF"/>
          </a:solidFill>
          <a:ln>
            <a:noFill/>
          </a:ln>
        </p:spPr>
        <p:txBody>
          <a:bodyPr lIns="90000" tIns="46800" rIns="90000" bIns="4680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3200">
                <a:solidFill>
                  <a:srgbClr val="000000"/>
                </a:solidFill>
                <a:latin typeface="Times New Roman"/>
                <a:ea typeface="DejaVu Sans"/>
              </a:rPr>
              <a:t>I</a:t>
            </a:r>
            <a:r>
              <a:rPr lang="en-GB" sz="3200" baseline="-25000">
                <a:solidFill>
                  <a:srgbClr val="000000"/>
                </a:solidFill>
                <a:latin typeface="Times New Roman"/>
                <a:ea typeface="DejaVu Sans"/>
              </a:rPr>
              <a:t>IN </a:t>
            </a:r>
            <a:r>
              <a:rPr lang="en-GB" sz="3200">
                <a:solidFill>
                  <a:srgbClr val="000000"/>
                </a:solidFill>
                <a:latin typeface="Times New Roman"/>
                <a:ea typeface="DejaVu Sans"/>
              </a:rPr>
              <a:t>= I</a:t>
            </a:r>
            <a:r>
              <a:rPr lang="en-GB" sz="3200" baseline="-25000">
                <a:solidFill>
                  <a:srgbClr val="000000"/>
                </a:solidFill>
                <a:latin typeface="Times New Roman"/>
                <a:ea typeface="DejaVu Sans"/>
              </a:rPr>
              <a:t>OUT</a:t>
            </a:r>
            <a:r>
              <a:rPr lang="en-GB" sz="3200" baseline="-25000">
                <a:solidFill>
                  <a:srgbClr val="FFFFFF"/>
                </a:solidFill>
                <a:latin typeface="Times New Roman"/>
                <a:ea typeface="DejaVu Sans"/>
              </a:rPr>
              <a:t> </a:t>
            </a:r>
            <a:endParaRPr sz="1800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14" name="CustomShape 15"/>
          <p:cNvSpPr/>
          <p:nvPr/>
        </p:nvSpPr>
        <p:spPr>
          <a:xfrm>
            <a:off x="5293375" y="1152317"/>
            <a:ext cx="1752480" cy="747720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lIns="90000" tIns="46800" rIns="90000" bIns="4680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3600">
                <a:solidFill>
                  <a:srgbClr val="515151"/>
                </a:solidFill>
                <a:latin typeface="Times New Roman"/>
                <a:ea typeface="DejaVu Sans"/>
              </a:rPr>
              <a:t>P</a:t>
            </a:r>
            <a:r>
              <a:rPr lang="en-GB" sz="3600" baseline="-25000">
                <a:solidFill>
                  <a:srgbClr val="515151"/>
                </a:solidFill>
                <a:latin typeface="Symbol"/>
                <a:ea typeface="DejaVu Sans"/>
              </a:rPr>
              <a:t></a:t>
            </a:r>
            <a:r>
              <a:rPr lang="en-GB" sz="3600">
                <a:solidFill>
                  <a:srgbClr val="515151"/>
                </a:solidFill>
                <a:latin typeface="Times New Roman"/>
                <a:ea typeface="DejaVu Sans"/>
              </a:rPr>
              <a:t>=g</a:t>
            </a:r>
            <a:r>
              <a:rPr lang="en-GB" sz="3600">
                <a:solidFill>
                  <a:srgbClr val="515151"/>
                </a:solidFill>
                <a:latin typeface="Symbol"/>
                <a:ea typeface="DejaVu Sans"/>
              </a:rPr>
              <a:t></a:t>
            </a:r>
            <a:endParaRPr sz="1800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3063218" y="3263450"/>
            <a:ext cx="685800" cy="5794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IE" sz="3200" b="1" dirty="0" err="1" smtClean="0">
                <a:solidFill>
                  <a:schemeClr val="tx1"/>
                </a:solidFill>
                <a:latin typeface="Symbol" charset="2"/>
              </a:rPr>
              <a:t>g</a:t>
            </a:r>
            <a:r>
              <a:rPr lang="en-IE" sz="3200" baseline="-25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4304975" y="1457194"/>
            <a:ext cx="381000" cy="5794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IE" sz="3200" b="1">
                <a:solidFill>
                  <a:srgbClr val="FF3300"/>
                </a:solidFill>
                <a:latin typeface="Symbol" charset="2"/>
              </a:rPr>
              <a:t>e</a:t>
            </a:r>
            <a:endParaRPr lang="en-GB" sz="3200" b="1">
              <a:solidFill>
                <a:srgbClr val="FF3300"/>
              </a:solidFill>
              <a:latin typeface="Symbol" charset="2"/>
            </a:endParaRPr>
          </a:p>
        </p:txBody>
      </p:sp>
      <p:sp>
        <p:nvSpPr>
          <p:cNvPr id="17" name="Text Box 12"/>
          <p:cNvSpPr txBox="1">
            <a:spLocks noChangeArrowheads="1"/>
          </p:cNvSpPr>
          <p:nvPr/>
        </p:nvSpPr>
        <p:spPr bwMode="auto">
          <a:xfrm>
            <a:off x="5408091" y="2973731"/>
            <a:ext cx="685800" cy="5794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IE" sz="3200" b="1" dirty="0" err="1" smtClean="0">
                <a:solidFill>
                  <a:schemeClr val="tx1"/>
                </a:solidFill>
                <a:latin typeface="Symbol" charset="2"/>
              </a:rPr>
              <a:t>g</a:t>
            </a:r>
            <a:r>
              <a:rPr lang="en-IE" sz="3200" baseline="-25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1079183" y="878446"/>
            <a:ext cx="65337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3600" dirty="0" smtClean="0">
                <a:solidFill>
                  <a:schemeClr val="tx1"/>
                </a:solidFill>
                <a:latin typeface="Times New Roman" charset="0"/>
                <a:sym typeface="Symbol" charset="2"/>
              </a:rPr>
              <a:t></a:t>
            </a:r>
            <a:r>
              <a:rPr lang="en-US" sz="3600" baseline="-25000" dirty="0" smtClean="0">
                <a:latin typeface="Times New Roman" charset="0"/>
                <a:sym typeface="Symbol" charset="2"/>
              </a:rPr>
              <a:t>L</a:t>
            </a:r>
            <a:endParaRPr lang="en-US" sz="2400" dirty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19" name="Text Box 13"/>
          <p:cNvSpPr txBox="1">
            <a:spLocks noChangeArrowheads="1"/>
          </p:cNvSpPr>
          <p:nvPr/>
        </p:nvSpPr>
        <p:spPr bwMode="auto">
          <a:xfrm>
            <a:off x="7328274" y="1827155"/>
            <a:ext cx="65337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3600" dirty="0" smtClean="0">
                <a:solidFill>
                  <a:schemeClr val="tx1"/>
                </a:solidFill>
                <a:latin typeface="Times New Roman" charset="0"/>
                <a:sym typeface="Symbol" charset="2"/>
              </a:rPr>
              <a:t></a:t>
            </a:r>
            <a:r>
              <a:rPr lang="en-US" sz="3600" baseline="-25000" dirty="0" smtClean="0">
                <a:latin typeface="Times New Roman" charset="0"/>
                <a:sym typeface="Symbol" charset="2"/>
              </a:rPr>
              <a:t>R</a:t>
            </a:r>
            <a:endParaRPr lang="en-US" sz="2400" dirty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8783" y="6083519"/>
            <a:ext cx="3384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Steady state condition: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410064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2"/>
          <p:cNvSpPr>
            <a:spLocks noChangeArrowheads="1"/>
          </p:cNvSpPr>
          <p:nvPr/>
        </p:nvSpPr>
        <p:spPr bwMode="auto">
          <a:xfrm>
            <a:off x="179388" y="179388"/>
            <a:ext cx="7678737" cy="873125"/>
          </a:xfrm>
          <a:prstGeom prst="rect">
            <a:avLst/>
          </a:prstGeom>
          <a:gradFill rotWithShape="1">
            <a:gsLst>
              <a:gs pos="0">
                <a:schemeClr val="accent1">
                  <a:lumMod val="75000"/>
                </a:schemeClr>
              </a:gs>
              <a:gs pos="60001">
                <a:schemeClr val="accent1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endParaRPr lang="en-GB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304800"/>
            <a:ext cx="6842125" cy="609600"/>
          </a:xfrm>
        </p:spPr>
        <p:txBody>
          <a:bodyPr lIns="35717" tIns="35717" rIns="35717" bIns="35717" anchor="ctr"/>
          <a:lstStyle/>
          <a:p>
            <a:r>
              <a:rPr lang="en-US" sz="2800" dirty="0" smtClean="0">
                <a:ea typeface="ヒラギノ角ゴ Pro W6"/>
                <a:cs typeface="ヒラギノ角ゴ Pro W6"/>
              </a:rPr>
              <a:t>Non-equilibrium</a:t>
            </a:r>
          </a:p>
        </p:txBody>
      </p:sp>
      <p:sp>
        <p:nvSpPr>
          <p:cNvPr id="4" name="CustomShape 2"/>
          <p:cNvSpPr/>
          <p:nvPr/>
        </p:nvSpPr>
        <p:spPr>
          <a:xfrm>
            <a:off x="2473855" y="3957077"/>
            <a:ext cx="2057400" cy="380880"/>
          </a:xfrm>
          <a:prstGeom prst="rect">
            <a:avLst/>
          </a:prstGeom>
          <a:blipFill>
            <a:blip r:embed="rId3"/>
            <a:tile/>
          </a:blipFill>
          <a:ln w="9360">
            <a:solidFill>
              <a:srgbClr val="515151"/>
            </a:solidFill>
            <a:miter/>
          </a:ln>
        </p:spPr>
      </p:sp>
      <p:sp>
        <p:nvSpPr>
          <p:cNvPr id="5" name="CustomShape 3"/>
          <p:cNvSpPr/>
          <p:nvPr/>
        </p:nvSpPr>
        <p:spPr>
          <a:xfrm>
            <a:off x="4988455" y="3652157"/>
            <a:ext cx="1676520" cy="685800"/>
          </a:xfrm>
          <a:prstGeom prst="rect">
            <a:avLst/>
          </a:prstGeom>
          <a:blipFill>
            <a:blip r:embed="rId3"/>
            <a:tile/>
          </a:blipFill>
          <a:ln w="9360">
            <a:solidFill>
              <a:srgbClr val="515151"/>
            </a:solidFill>
            <a:miter/>
          </a:ln>
        </p:spPr>
      </p:sp>
      <p:sp>
        <p:nvSpPr>
          <p:cNvPr id="6" name="CustomShape 4"/>
          <p:cNvSpPr/>
          <p:nvPr/>
        </p:nvSpPr>
        <p:spPr>
          <a:xfrm>
            <a:off x="6360055" y="2509157"/>
            <a:ext cx="2819520" cy="1828800"/>
          </a:xfrm>
          <a:prstGeom prst="rect">
            <a:avLst/>
          </a:prstGeom>
          <a:blipFill>
            <a:blip r:embed="rId3"/>
            <a:tile/>
          </a:blipFill>
          <a:ln w="9360">
            <a:solidFill>
              <a:srgbClr val="515151"/>
            </a:solidFill>
            <a:miter/>
          </a:ln>
        </p:spPr>
      </p:sp>
      <p:sp>
        <p:nvSpPr>
          <p:cNvPr id="7" name="CustomShape 5"/>
          <p:cNvSpPr/>
          <p:nvPr/>
        </p:nvSpPr>
        <p:spPr>
          <a:xfrm>
            <a:off x="4074055" y="2051957"/>
            <a:ext cx="1143000" cy="2286000"/>
          </a:xfrm>
          <a:prstGeom prst="rect">
            <a:avLst/>
          </a:prstGeom>
          <a:blipFill>
            <a:blip r:embed="rId3"/>
            <a:tile/>
          </a:blipFill>
          <a:ln>
            <a:noFill/>
          </a:ln>
        </p:spPr>
      </p:sp>
      <p:sp>
        <p:nvSpPr>
          <p:cNvPr id="8" name="CustomShape 6"/>
          <p:cNvSpPr/>
          <p:nvPr/>
        </p:nvSpPr>
        <p:spPr>
          <a:xfrm>
            <a:off x="35575" y="1518797"/>
            <a:ext cx="2819520" cy="2819160"/>
          </a:xfrm>
          <a:prstGeom prst="rect">
            <a:avLst/>
          </a:prstGeom>
          <a:blipFill>
            <a:blip r:embed="rId3"/>
            <a:tile/>
          </a:blipFill>
          <a:ln>
            <a:noFill/>
          </a:ln>
        </p:spPr>
      </p:sp>
      <p:sp>
        <p:nvSpPr>
          <p:cNvPr id="14" name="CustomShape 15"/>
          <p:cNvSpPr/>
          <p:nvPr/>
        </p:nvSpPr>
        <p:spPr>
          <a:xfrm>
            <a:off x="5293375" y="1152317"/>
            <a:ext cx="1752480" cy="747720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lIns="90000" tIns="46800" rIns="90000" bIns="4680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3600">
                <a:solidFill>
                  <a:srgbClr val="515151"/>
                </a:solidFill>
                <a:latin typeface="Times New Roman"/>
                <a:ea typeface="DejaVu Sans"/>
              </a:rPr>
              <a:t>P</a:t>
            </a:r>
            <a:r>
              <a:rPr lang="en-GB" sz="3600" baseline="-25000">
                <a:solidFill>
                  <a:srgbClr val="515151"/>
                </a:solidFill>
                <a:latin typeface="Symbol"/>
                <a:ea typeface="DejaVu Sans"/>
              </a:rPr>
              <a:t></a:t>
            </a:r>
            <a:r>
              <a:rPr lang="en-GB" sz="3600">
                <a:solidFill>
                  <a:srgbClr val="515151"/>
                </a:solidFill>
                <a:latin typeface="Times New Roman"/>
                <a:ea typeface="DejaVu Sans"/>
              </a:rPr>
              <a:t>=g</a:t>
            </a:r>
            <a:r>
              <a:rPr lang="en-GB" sz="3600">
                <a:solidFill>
                  <a:srgbClr val="515151"/>
                </a:solidFill>
                <a:latin typeface="Symbol"/>
                <a:ea typeface="DejaVu Sans"/>
              </a:rPr>
              <a:t></a:t>
            </a:r>
            <a:endParaRPr sz="1800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3063218" y="3263450"/>
            <a:ext cx="685800" cy="5794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IE" sz="3200" b="1" dirty="0" err="1" smtClean="0">
                <a:solidFill>
                  <a:schemeClr val="tx1"/>
                </a:solidFill>
                <a:latin typeface="Symbol" charset="2"/>
              </a:rPr>
              <a:t>g</a:t>
            </a:r>
            <a:r>
              <a:rPr lang="en-IE" sz="3200" baseline="-25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4304975" y="1457194"/>
            <a:ext cx="381000" cy="5794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IE" sz="3200" b="1">
                <a:solidFill>
                  <a:srgbClr val="FF3300"/>
                </a:solidFill>
                <a:latin typeface="Symbol" charset="2"/>
              </a:rPr>
              <a:t>e</a:t>
            </a:r>
            <a:endParaRPr lang="en-GB" sz="3200" b="1">
              <a:solidFill>
                <a:srgbClr val="FF3300"/>
              </a:solidFill>
              <a:latin typeface="Symbol" charset="2"/>
            </a:endParaRPr>
          </a:p>
        </p:txBody>
      </p:sp>
      <p:sp>
        <p:nvSpPr>
          <p:cNvPr id="17" name="Text Box 12"/>
          <p:cNvSpPr txBox="1">
            <a:spLocks noChangeArrowheads="1"/>
          </p:cNvSpPr>
          <p:nvPr/>
        </p:nvSpPr>
        <p:spPr bwMode="auto">
          <a:xfrm>
            <a:off x="5408091" y="2973731"/>
            <a:ext cx="685800" cy="5794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IE" sz="3200" b="1" dirty="0" err="1" smtClean="0">
                <a:solidFill>
                  <a:schemeClr val="tx1"/>
                </a:solidFill>
                <a:latin typeface="Symbol" charset="2"/>
              </a:rPr>
              <a:t>g</a:t>
            </a:r>
            <a:r>
              <a:rPr lang="en-IE" sz="3200" baseline="-25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1079183" y="878446"/>
            <a:ext cx="65337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3600" dirty="0" smtClean="0">
                <a:solidFill>
                  <a:schemeClr val="tx1"/>
                </a:solidFill>
                <a:latin typeface="Times New Roman" charset="0"/>
                <a:sym typeface="Symbol" charset="2"/>
              </a:rPr>
              <a:t></a:t>
            </a:r>
            <a:r>
              <a:rPr lang="en-US" sz="3600" baseline="-25000" dirty="0" smtClean="0">
                <a:latin typeface="Times New Roman" charset="0"/>
                <a:sym typeface="Symbol" charset="2"/>
              </a:rPr>
              <a:t>L</a:t>
            </a:r>
            <a:endParaRPr lang="en-US" sz="2400" dirty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19" name="Text Box 13"/>
          <p:cNvSpPr txBox="1">
            <a:spLocks noChangeArrowheads="1"/>
          </p:cNvSpPr>
          <p:nvPr/>
        </p:nvSpPr>
        <p:spPr bwMode="auto">
          <a:xfrm>
            <a:off x="7328274" y="1827155"/>
            <a:ext cx="65337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3600" dirty="0" smtClean="0">
                <a:solidFill>
                  <a:schemeClr val="tx1"/>
                </a:solidFill>
                <a:latin typeface="Times New Roman" charset="0"/>
                <a:sym typeface="Symbol" charset="2"/>
              </a:rPr>
              <a:t></a:t>
            </a:r>
            <a:r>
              <a:rPr lang="en-US" sz="3600" baseline="-25000" dirty="0" smtClean="0">
                <a:latin typeface="Times New Roman" charset="0"/>
                <a:sym typeface="Symbol" charset="2"/>
              </a:rPr>
              <a:t>R</a:t>
            </a:r>
            <a:endParaRPr lang="en-US" sz="2400" dirty="0">
              <a:solidFill>
                <a:schemeClr val="tx1"/>
              </a:solidFill>
              <a:latin typeface="Times New Roman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4793030"/>
            <a:ext cx="8642668" cy="133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1981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2"/>
          <p:cNvSpPr>
            <a:spLocks noChangeArrowheads="1"/>
          </p:cNvSpPr>
          <p:nvPr/>
        </p:nvSpPr>
        <p:spPr bwMode="auto">
          <a:xfrm>
            <a:off x="179388" y="179388"/>
            <a:ext cx="7678737" cy="873125"/>
          </a:xfrm>
          <a:prstGeom prst="rect">
            <a:avLst/>
          </a:prstGeom>
          <a:gradFill rotWithShape="1">
            <a:gsLst>
              <a:gs pos="0">
                <a:schemeClr val="accent1">
                  <a:lumMod val="75000"/>
                </a:schemeClr>
              </a:gs>
              <a:gs pos="60001">
                <a:schemeClr val="accent1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endParaRPr lang="en-GB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304800"/>
            <a:ext cx="6842125" cy="609600"/>
          </a:xfrm>
        </p:spPr>
        <p:txBody>
          <a:bodyPr lIns="35717" tIns="35717" rIns="35717" bIns="35717" anchor="ctr"/>
          <a:lstStyle/>
          <a:p>
            <a:r>
              <a:rPr lang="en-US" sz="2800" dirty="0" smtClean="0">
                <a:ea typeface="ヒラギノ角ゴ Pro W6"/>
                <a:cs typeface="ヒラギノ角ゴ Pro W6"/>
              </a:rPr>
              <a:t>Equilibrium vs. non-equilibrium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3529" y="184482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C00000"/>
                </a:solidFill>
              </a:rPr>
              <a:t>Equilibrium</a:t>
            </a:r>
            <a:r>
              <a:rPr lang="en-GB" dirty="0" smtClean="0"/>
              <a:t>: state is found by minimizing the free energy (</a:t>
            </a:r>
            <a:r>
              <a:rPr lang="en-GB" dirty="0" err="1" smtClean="0"/>
              <a:t>variational</a:t>
            </a:r>
            <a:r>
              <a:rPr lang="en-GB" dirty="0" smtClean="0"/>
              <a:t> principle)</a:t>
            </a:r>
          </a:p>
          <a:p>
            <a:endParaRPr lang="en-GB" dirty="0"/>
          </a:p>
          <a:p>
            <a:r>
              <a:rPr lang="en-GB" b="1" dirty="0" smtClean="0">
                <a:solidFill>
                  <a:srgbClr val="C00000"/>
                </a:solidFill>
              </a:rPr>
              <a:t>Non-equilibrium</a:t>
            </a:r>
            <a:r>
              <a:rPr lang="en-GB" dirty="0" smtClean="0"/>
              <a:t>: steady state is given by a rate-equation, the current is given by the different rates of in-and out-flow from the central container. There is no </a:t>
            </a:r>
            <a:r>
              <a:rPr lang="en-GB" dirty="0" err="1" smtClean="0"/>
              <a:t>variational</a:t>
            </a:r>
            <a:r>
              <a:rPr lang="en-GB" dirty="0" smtClean="0"/>
              <a:t> principle!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32409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2"/>
          <p:cNvSpPr>
            <a:spLocks noChangeArrowheads="1"/>
          </p:cNvSpPr>
          <p:nvPr/>
        </p:nvSpPr>
        <p:spPr bwMode="auto">
          <a:xfrm>
            <a:off x="179388" y="179388"/>
            <a:ext cx="7678737" cy="873125"/>
          </a:xfrm>
          <a:prstGeom prst="rect">
            <a:avLst/>
          </a:prstGeom>
          <a:gradFill rotWithShape="1">
            <a:gsLst>
              <a:gs pos="0">
                <a:schemeClr val="accent1">
                  <a:lumMod val="75000"/>
                </a:schemeClr>
              </a:gs>
              <a:gs pos="60001">
                <a:schemeClr val="accent1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endParaRPr lang="en-GB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304800"/>
            <a:ext cx="6842125" cy="609600"/>
          </a:xfrm>
        </p:spPr>
        <p:txBody>
          <a:bodyPr lIns="35717" tIns="35717" rIns="35717" bIns="35717" anchor="ctr"/>
          <a:lstStyle/>
          <a:p>
            <a:r>
              <a:rPr lang="en-US" sz="2800" dirty="0" smtClean="0">
                <a:ea typeface="ヒラギノ角ゴ Pro W6"/>
                <a:cs typeface="ヒラギノ角ゴ Pro W6"/>
              </a:rPr>
              <a:t>Let’s go back to electron transport…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700808"/>
            <a:ext cx="7323809" cy="4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61513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2"/>
          <p:cNvSpPr>
            <a:spLocks noChangeArrowheads="1"/>
          </p:cNvSpPr>
          <p:nvPr/>
        </p:nvSpPr>
        <p:spPr bwMode="auto">
          <a:xfrm>
            <a:off x="179388" y="179388"/>
            <a:ext cx="7678737" cy="873125"/>
          </a:xfrm>
          <a:prstGeom prst="rect">
            <a:avLst/>
          </a:prstGeom>
          <a:gradFill rotWithShape="1">
            <a:gsLst>
              <a:gs pos="0">
                <a:schemeClr val="accent1">
                  <a:lumMod val="75000"/>
                </a:schemeClr>
              </a:gs>
              <a:gs pos="60001">
                <a:schemeClr val="accent1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endParaRPr lang="en-GB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304800"/>
            <a:ext cx="6842125" cy="609600"/>
          </a:xfrm>
        </p:spPr>
        <p:txBody>
          <a:bodyPr lIns="35717" tIns="35717" rIns="35717" bIns="35717" anchor="ctr"/>
          <a:lstStyle/>
          <a:p>
            <a:r>
              <a:rPr lang="en-US" sz="2800" dirty="0" smtClean="0">
                <a:ea typeface="ヒラギノ角ゴ Pro W6"/>
                <a:cs typeface="ヒラギノ角ゴ Pro W6"/>
              </a:rPr>
              <a:t>Single level transport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844824"/>
            <a:ext cx="5566323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2303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2"/>
          <p:cNvSpPr>
            <a:spLocks noChangeArrowheads="1"/>
          </p:cNvSpPr>
          <p:nvPr/>
        </p:nvSpPr>
        <p:spPr bwMode="auto">
          <a:xfrm>
            <a:off x="179388" y="179388"/>
            <a:ext cx="7678737" cy="873125"/>
          </a:xfrm>
          <a:prstGeom prst="rect">
            <a:avLst/>
          </a:prstGeom>
          <a:gradFill rotWithShape="1">
            <a:gsLst>
              <a:gs pos="0">
                <a:schemeClr val="accent1">
                  <a:lumMod val="75000"/>
                </a:schemeClr>
              </a:gs>
              <a:gs pos="60001">
                <a:schemeClr val="accent1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endParaRPr lang="en-GB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304800"/>
            <a:ext cx="6842125" cy="609600"/>
          </a:xfrm>
        </p:spPr>
        <p:txBody>
          <a:bodyPr lIns="35717" tIns="35717" rIns="35717" bIns="35717" anchor="ctr"/>
          <a:lstStyle/>
          <a:p>
            <a:r>
              <a:rPr lang="en-IE" dirty="0" smtClean="0"/>
              <a:t>Computational </a:t>
            </a:r>
            <a:r>
              <a:rPr lang="en-IE" dirty="0" err="1" smtClean="0"/>
              <a:t>spintronics</a:t>
            </a:r>
            <a:r>
              <a:rPr lang="en-IE" dirty="0" smtClean="0"/>
              <a:t> group</a:t>
            </a:r>
            <a:endParaRPr lang="en-US" b="1" dirty="0" smtClean="0">
              <a:ea typeface="ヒラギノ角ゴ Pro W6"/>
              <a:cs typeface="ヒラギノ角ゴ Pro W6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8" y="1852612"/>
            <a:ext cx="816292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576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2"/>
          <p:cNvSpPr>
            <a:spLocks noChangeArrowheads="1"/>
          </p:cNvSpPr>
          <p:nvPr/>
        </p:nvSpPr>
        <p:spPr bwMode="auto">
          <a:xfrm>
            <a:off x="179388" y="179388"/>
            <a:ext cx="7678737" cy="873125"/>
          </a:xfrm>
          <a:prstGeom prst="rect">
            <a:avLst/>
          </a:prstGeom>
          <a:gradFill rotWithShape="1">
            <a:gsLst>
              <a:gs pos="0">
                <a:schemeClr val="accent1">
                  <a:lumMod val="75000"/>
                </a:schemeClr>
              </a:gs>
              <a:gs pos="60001">
                <a:schemeClr val="accent1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endParaRPr lang="en-GB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304800"/>
            <a:ext cx="6842125" cy="609600"/>
          </a:xfrm>
        </p:spPr>
        <p:txBody>
          <a:bodyPr lIns="35717" tIns="35717" rIns="35717" bIns="35717" anchor="ctr"/>
          <a:lstStyle/>
          <a:p>
            <a:r>
              <a:rPr lang="en-US" sz="2800" dirty="0" smtClean="0">
                <a:ea typeface="ヒラギノ角ゴ Pro W6"/>
                <a:cs typeface="ヒラギノ角ゴ Pro W6"/>
              </a:rPr>
              <a:t>Water flow vs. electron transport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53740"/>
          <a:stretch/>
        </p:blipFill>
        <p:spPr>
          <a:xfrm>
            <a:off x="-193195" y="1060740"/>
            <a:ext cx="7685714" cy="24956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70118"/>
          <a:stretch/>
        </p:blipFill>
        <p:spPr>
          <a:xfrm>
            <a:off x="683568" y="3689137"/>
            <a:ext cx="7685714" cy="1612071"/>
          </a:xfrm>
          <a:prstGeom prst="rect">
            <a:avLst/>
          </a:prstGeom>
        </p:spPr>
      </p:pic>
      <p:sp>
        <p:nvSpPr>
          <p:cNvPr id="7" name="CustomShape 14"/>
          <p:cNvSpPr/>
          <p:nvPr/>
        </p:nvSpPr>
        <p:spPr>
          <a:xfrm>
            <a:off x="4716016" y="6231261"/>
            <a:ext cx="1224136" cy="609480"/>
          </a:xfrm>
          <a:prstGeom prst="rect">
            <a:avLst/>
          </a:prstGeom>
          <a:solidFill>
            <a:srgbClr val="00DCFF"/>
          </a:solidFill>
          <a:ln>
            <a:noFill/>
          </a:ln>
        </p:spPr>
        <p:txBody>
          <a:bodyPr lIns="90000" tIns="46800" rIns="90000" bIns="4680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3200" i="1" dirty="0" smtClean="0">
                <a:solidFill>
                  <a:srgbClr val="000000"/>
                </a:solidFill>
                <a:latin typeface="Times New Roman"/>
                <a:ea typeface="DejaVu Sans"/>
              </a:rPr>
              <a:t>I</a:t>
            </a:r>
            <a:r>
              <a:rPr lang="en-GB" sz="3200" baseline="-25000" dirty="0" smtClean="0">
                <a:solidFill>
                  <a:srgbClr val="000000"/>
                </a:solidFill>
                <a:latin typeface="Times New Roman"/>
                <a:ea typeface="DejaVu Sans"/>
              </a:rPr>
              <a:t>L </a:t>
            </a:r>
            <a:r>
              <a:rPr lang="en-GB" sz="3200" dirty="0">
                <a:solidFill>
                  <a:srgbClr val="000000"/>
                </a:solidFill>
                <a:latin typeface="Times New Roman"/>
                <a:ea typeface="DejaVu Sans"/>
              </a:rPr>
              <a:t>= </a:t>
            </a:r>
            <a:r>
              <a:rPr lang="en-GB" sz="3200" i="1" dirty="0" smtClean="0">
                <a:solidFill>
                  <a:srgbClr val="000000"/>
                </a:solidFill>
                <a:latin typeface="Times New Roman"/>
                <a:ea typeface="DejaVu Sans"/>
              </a:rPr>
              <a:t>I</a:t>
            </a:r>
            <a:r>
              <a:rPr lang="en-GB" sz="3200" baseline="-25000" dirty="0" smtClean="0">
                <a:solidFill>
                  <a:srgbClr val="000000"/>
                </a:solidFill>
                <a:latin typeface="Times New Roman"/>
                <a:ea typeface="DejaVu Sans"/>
              </a:rPr>
              <a:t>R</a:t>
            </a:r>
            <a:r>
              <a:rPr lang="en-GB" sz="3200" baseline="-25000" dirty="0" smtClean="0">
                <a:solidFill>
                  <a:srgbClr val="FFFFFF"/>
                </a:solidFill>
                <a:latin typeface="Times New Roman"/>
                <a:ea typeface="DejaVu Sans"/>
              </a:rPr>
              <a:t> </a:t>
            </a:r>
            <a:endParaRPr sz="1800" dirty="0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23904" y="6343143"/>
            <a:ext cx="3384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Steady state condition: 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675755" y="5299378"/>
                <a:ext cx="2415277" cy="689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nor/>
                            </m:rPr>
                            <a:rPr lang="en-GB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ħ</m:t>
                          </m:r>
                        </m:den>
                      </m:f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755" y="5299378"/>
                <a:ext cx="2415277" cy="68980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606870" y="5299378"/>
                <a:ext cx="2486193" cy="689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nor/>
                            </m:rPr>
                            <a:rPr lang="en-GB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ħ</m:t>
                          </m:r>
                        </m:den>
                      </m:f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870" y="5299378"/>
                <a:ext cx="2486193" cy="68980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60489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2"/>
          <p:cNvSpPr>
            <a:spLocks noChangeArrowheads="1"/>
          </p:cNvSpPr>
          <p:nvPr/>
        </p:nvSpPr>
        <p:spPr bwMode="auto">
          <a:xfrm>
            <a:off x="179388" y="179388"/>
            <a:ext cx="7678737" cy="873125"/>
          </a:xfrm>
          <a:prstGeom prst="rect">
            <a:avLst/>
          </a:prstGeom>
          <a:gradFill rotWithShape="1">
            <a:gsLst>
              <a:gs pos="0">
                <a:schemeClr val="accent1">
                  <a:lumMod val="75000"/>
                </a:schemeClr>
              </a:gs>
              <a:gs pos="60001">
                <a:schemeClr val="accent1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endParaRPr lang="en-GB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304800"/>
            <a:ext cx="6842125" cy="609600"/>
          </a:xfrm>
        </p:spPr>
        <p:txBody>
          <a:bodyPr lIns="35717" tIns="35717" rIns="35717" bIns="35717" anchor="ctr"/>
          <a:lstStyle/>
          <a:p>
            <a:r>
              <a:rPr lang="en-US" sz="2800" dirty="0" smtClean="0">
                <a:ea typeface="ヒラギノ角ゴ Pro W6"/>
                <a:cs typeface="ヒラギノ角ゴ Pro W6"/>
              </a:rPr>
              <a:t>Occupation and current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40" y="3670564"/>
            <a:ext cx="4342857" cy="2514951"/>
          </a:xfrm>
          <a:prstGeom prst="rect">
            <a:avLst/>
          </a:prstGeom>
        </p:spPr>
      </p:pic>
      <p:sp>
        <p:nvSpPr>
          <p:cNvPr id="6" name="CustomShape 20"/>
          <p:cNvSpPr/>
          <p:nvPr/>
        </p:nvSpPr>
        <p:spPr>
          <a:xfrm>
            <a:off x="816296" y="5664128"/>
            <a:ext cx="990360" cy="441360"/>
          </a:xfrm>
          <a:prstGeom prst="rect">
            <a:avLst/>
          </a:prstGeom>
          <a:solidFill>
            <a:srgbClr val="FFFFFF"/>
          </a:solidFill>
          <a:ln w="57240">
            <a:solidFill>
              <a:srgbClr val="515151"/>
            </a:solidFill>
            <a:miter/>
          </a:ln>
        </p:spPr>
        <p:txBody>
          <a:bodyPr lIns="90000" tIns="46800" rIns="90000" bIns="4680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IE" b="1">
                <a:solidFill>
                  <a:srgbClr val="515151"/>
                </a:solidFill>
                <a:latin typeface="Arial"/>
                <a:ea typeface="DejaVu Sans"/>
              </a:rPr>
              <a:t>V </a:t>
            </a:r>
            <a:r>
              <a:rPr lang="en-GB" b="1">
                <a:solidFill>
                  <a:srgbClr val="515151"/>
                </a:solidFill>
                <a:latin typeface="Arial"/>
                <a:ea typeface="Times New Roman"/>
              </a:rPr>
              <a:t>≠</a:t>
            </a:r>
            <a:r>
              <a:rPr lang="en-IE" b="1">
                <a:solidFill>
                  <a:srgbClr val="515151"/>
                </a:solidFill>
                <a:latin typeface="Arial"/>
                <a:ea typeface="DejaVu Sans"/>
              </a:rPr>
              <a:t> 0</a:t>
            </a:r>
            <a:endParaRPr sz="1800">
              <a:solidFill>
                <a:prstClr val="black"/>
              </a:solidFill>
              <a:latin typeface="Arial"/>
              <a:ea typeface="DejaVu Sans"/>
            </a:endParaRPr>
          </a:p>
        </p:txBody>
      </p:sp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2273843" y="2236190"/>
            <a:ext cx="4848480" cy="930240"/>
          </a:xfrm>
          <a:prstGeom prst="rect">
            <a:avLst/>
          </a:prstGeom>
          <a:ln w="57240">
            <a:solidFill>
              <a:srgbClr val="99CC00"/>
            </a:solidFill>
            <a:miter/>
          </a:ln>
        </p:spPr>
      </p:pic>
      <p:pic>
        <p:nvPicPr>
          <p:cNvPr id="8" name="Picture 7"/>
          <p:cNvPicPr/>
          <p:nvPr/>
        </p:nvPicPr>
        <p:blipFill>
          <a:blip r:embed="rId5"/>
          <a:stretch>
            <a:fillRect/>
          </a:stretch>
        </p:blipFill>
        <p:spPr>
          <a:xfrm>
            <a:off x="2286000" y="1187280"/>
            <a:ext cx="4749840" cy="870120"/>
          </a:xfrm>
          <a:prstGeom prst="rect">
            <a:avLst/>
          </a:prstGeom>
          <a:ln w="57240">
            <a:solidFill>
              <a:srgbClr val="99CC00"/>
            </a:solidFill>
            <a:miter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7292" y="3379190"/>
            <a:ext cx="4133333" cy="309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5109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2"/>
          <p:cNvSpPr>
            <a:spLocks noChangeArrowheads="1"/>
          </p:cNvSpPr>
          <p:nvPr/>
        </p:nvSpPr>
        <p:spPr bwMode="auto">
          <a:xfrm>
            <a:off x="179388" y="179388"/>
            <a:ext cx="7678737" cy="873125"/>
          </a:xfrm>
          <a:prstGeom prst="rect">
            <a:avLst/>
          </a:prstGeom>
          <a:gradFill rotWithShape="1">
            <a:gsLst>
              <a:gs pos="0">
                <a:schemeClr val="accent1">
                  <a:lumMod val="75000"/>
                </a:schemeClr>
              </a:gs>
              <a:gs pos="60001">
                <a:schemeClr val="accent1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endParaRPr lang="en-GB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304800"/>
            <a:ext cx="6842125" cy="609600"/>
          </a:xfrm>
        </p:spPr>
        <p:txBody>
          <a:bodyPr lIns="35717" tIns="35717" rIns="35717" bIns="35717" anchor="ctr"/>
          <a:lstStyle/>
          <a:p>
            <a:r>
              <a:rPr lang="en-US" sz="2800" dirty="0" smtClean="0">
                <a:ea typeface="ヒラギノ角ゴ Pro W6"/>
                <a:cs typeface="ヒラギノ角ゴ Pro W6"/>
              </a:rPr>
              <a:t>Occupation and current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414122" y="3615359"/>
            <a:ext cx="1440160" cy="1944216"/>
            <a:chOff x="5436096" y="3429000"/>
            <a:chExt cx="1440160" cy="1944216"/>
          </a:xfrm>
        </p:grpSpPr>
        <p:grpSp>
          <p:nvGrpSpPr>
            <p:cNvPr id="11" name="Group 10"/>
            <p:cNvGrpSpPr/>
            <p:nvPr/>
          </p:nvGrpSpPr>
          <p:grpSpPr>
            <a:xfrm>
              <a:off x="5436096" y="3861048"/>
              <a:ext cx="792088" cy="1512168"/>
              <a:chOff x="7164288" y="3573016"/>
              <a:chExt cx="792088" cy="1512168"/>
            </a:xfrm>
          </p:grpSpPr>
          <p:sp>
            <p:nvSpPr>
              <p:cNvPr id="13" name="Rectangle 12"/>
              <p:cNvSpPr/>
              <p:nvPr/>
            </p:nvSpPr>
            <p:spPr bwMode="auto">
              <a:xfrm>
                <a:off x="7164288" y="3573016"/>
                <a:ext cx="792088" cy="1512168"/>
              </a:xfrm>
              <a:prstGeom prst="rect">
                <a:avLst/>
              </a:prstGeom>
              <a:solidFill>
                <a:srgbClr val="CC6600"/>
              </a:solidFill>
              <a:ln>
                <a:solidFill>
                  <a:srgbClr val="FF9933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022350" indent="-350838">
                  <a:spcBef>
                    <a:spcPct val="20000"/>
                  </a:spcBef>
                  <a:buClr>
                    <a:srgbClr val="31B6FD"/>
                  </a:buClr>
                  <a:buSzPct val="65000"/>
                  <a:buFont typeface="Wingdings" pitchFamily="2" charset="2"/>
                  <a:buChar char="n"/>
                </a:pPr>
                <a:endParaRPr lang="en-GB" sz="2200" smtClean="0">
                  <a:solidFill>
                    <a:prstClr val="black"/>
                  </a:solidFill>
                  <a:latin typeface="Symbol" pitchFamily="18" charset="2"/>
                  <a:cs typeface="Arial" pitchFamily="34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308304" y="4005064"/>
                <a:ext cx="64807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ct val="20000"/>
                  </a:spcBef>
                  <a:buClr>
                    <a:srgbClr val="31B6FD"/>
                  </a:buClr>
                  <a:buSzPct val="65000"/>
                  <a:buFont typeface="Wingdings" pitchFamily="2" charset="2"/>
                  <a:buNone/>
                </a:pPr>
                <a:r>
                  <a:rPr lang="en-GB" sz="2200" dirty="0" smtClean="0">
                    <a:solidFill>
                      <a:prstClr val="black"/>
                    </a:solidFill>
                    <a:latin typeface="Arial"/>
                    <a:cs typeface="Arial" pitchFamily="34" charset="0"/>
                  </a:rPr>
                  <a:t>Au</a:t>
                </a:r>
                <a:endParaRPr lang="en-GB" sz="2200" dirty="0">
                  <a:solidFill>
                    <a:prstClr val="black"/>
                  </a:solidFill>
                  <a:latin typeface="Arial"/>
                  <a:cs typeface="Arial" pitchFamily="34" charset="0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6228184" y="3429000"/>
              <a:ext cx="64807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None/>
              </a:pPr>
              <a:r>
                <a:rPr lang="en-GB" sz="2200" dirty="0" err="1" smtClean="0">
                  <a:solidFill>
                    <a:prstClr val="black"/>
                  </a:solidFill>
                  <a:latin typeface="Symbol" charset="2"/>
                  <a:cs typeface="Symbol" charset="2"/>
                </a:rPr>
                <a:t>m</a:t>
              </a:r>
              <a:r>
                <a:rPr lang="en-GB" sz="2200" baseline="-25000" dirty="0" err="1">
                  <a:solidFill>
                    <a:prstClr val="black"/>
                  </a:solidFill>
                  <a:latin typeface="Arial"/>
                  <a:cs typeface="Arial" pitchFamily="34" charset="0"/>
                </a:rPr>
                <a:t>R</a:t>
              </a:r>
              <a:endParaRPr lang="en-GB" sz="2200" baseline="-25000" dirty="0">
                <a:solidFill>
                  <a:prstClr val="black"/>
                </a:solidFill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89786" y="3615359"/>
            <a:ext cx="1296144" cy="1944216"/>
            <a:chOff x="2411760" y="3429000"/>
            <a:chExt cx="1296144" cy="1944216"/>
          </a:xfrm>
        </p:grpSpPr>
        <p:grpSp>
          <p:nvGrpSpPr>
            <p:cNvPr id="16" name="Group 15"/>
            <p:cNvGrpSpPr/>
            <p:nvPr/>
          </p:nvGrpSpPr>
          <p:grpSpPr>
            <a:xfrm>
              <a:off x="2915816" y="3861048"/>
              <a:ext cx="792088" cy="1512168"/>
              <a:chOff x="7164288" y="3573016"/>
              <a:chExt cx="792088" cy="1512168"/>
            </a:xfrm>
          </p:grpSpPr>
          <p:sp>
            <p:nvSpPr>
              <p:cNvPr id="18" name="Rectangle 17"/>
              <p:cNvSpPr/>
              <p:nvPr/>
            </p:nvSpPr>
            <p:spPr bwMode="auto">
              <a:xfrm>
                <a:off x="7164288" y="3573016"/>
                <a:ext cx="792088" cy="1512168"/>
              </a:xfrm>
              <a:prstGeom prst="rect">
                <a:avLst/>
              </a:prstGeom>
              <a:solidFill>
                <a:srgbClr val="CC6600"/>
              </a:solidFill>
              <a:ln>
                <a:solidFill>
                  <a:srgbClr val="FF9933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022350" indent="-350838">
                  <a:spcBef>
                    <a:spcPct val="20000"/>
                  </a:spcBef>
                  <a:buClr>
                    <a:srgbClr val="31B6FD"/>
                  </a:buClr>
                  <a:buSzPct val="65000"/>
                  <a:buFont typeface="Wingdings" pitchFamily="2" charset="2"/>
                  <a:buChar char="n"/>
                </a:pPr>
                <a:endParaRPr lang="en-GB" sz="2200" smtClean="0">
                  <a:solidFill>
                    <a:prstClr val="black"/>
                  </a:solidFill>
                  <a:latin typeface="Symbol" pitchFamily="18" charset="2"/>
                  <a:cs typeface="Arial" pitchFamily="34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7308304" y="4005064"/>
                <a:ext cx="64807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ct val="20000"/>
                  </a:spcBef>
                  <a:buClr>
                    <a:srgbClr val="31B6FD"/>
                  </a:buClr>
                  <a:buSzPct val="65000"/>
                  <a:buFont typeface="Wingdings" pitchFamily="2" charset="2"/>
                  <a:buNone/>
                </a:pPr>
                <a:r>
                  <a:rPr lang="en-GB" sz="2200" dirty="0" smtClean="0">
                    <a:solidFill>
                      <a:prstClr val="black"/>
                    </a:solidFill>
                    <a:latin typeface="Arial"/>
                    <a:cs typeface="Arial" pitchFamily="34" charset="0"/>
                  </a:rPr>
                  <a:t>Au</a:t>
                </a:r>
                <a:endParaRPr lang="en-GB" sz="2200" dirty="0">
                  <a:solidFill>
                    <a:prstClr val="black"/>
                  </a:solidFill>
                  <a:latin typeface="Arial"/>
                  <a:cs typeface="Arial" pitchFamily="34" charset="0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2411760" y="3429000"/>
              <a:ext cx="64807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  <a:buClr>
                  <a:srgbClr val="31B6FD"/>
                </a:buClr>
                <a:buSzPct val="65000"/>
                <a:buFont typeface="Wingdings" pitchFamily="2" charset="2"/>
                <a:buNone/>
              </a:pPr>
              <a:r>
                <a:rPr lang="en-GB" sz="2200" dirty="0" smtClean="0">
                  <a:solidFill>
                    <a:prstClr val="black"/>
                  </a:solidFill>
                  <a:latin typeface="Symbol" charset="2"/>
                  <a:cs typeface="Symbol" charset="2"/>
                </a:rPr>
                <a:t>m</a:t>
              </a:r>
              <a:r>
                <a:rPr lang="en-GB" sz="2200" baseline="-25000" dirty="0" smtClean="0">
                  <a:solidFill>
                    <a:prstClr val="black"/>
                  </a:solidFill>
                  <a:latin typeface="Arial"/>
                  <a:cs typeface="Arial" pitchFamily="34" charset="0"/>
                </a:rPr>
                <a:t>L</a:t>
              </a:r>
              <a:endParaRPr lang="en-GB" sz="2200" baseline="-25000" dirty="0">
                <a:solidFill>
                  <a:prstClr val="black"/>
                </a:solidFill>
                <a:latin typeface="Arial"/>
                <a:cs typeface="Arial" pitchFamily="34" charset="0"/>
              </a:endParaRPr>
            </a:p>
          </p:txBody>
        </p:sp>
      </p:grpSp>
      <p:cxnSp>
        <p:nvCxnSpPr>
          <p:cNvPr id="20" name="Straight Connector 19"/>
          <p:cNvCxnSpPr/>
          <p:nvPr/>
        </p:nvCxnSpPr>
        <p:spPr bwMode="auto">
          <a:xfrm flipV="1">
            <a:off x="2045970" y="4263431"/>
            <a:ext cx="864096" cy="1742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 flipV="1">
            <a:off x="2045970" y="2461490"/>
            <a:ext cx="792088" cy="1742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 flipV="1">
            <a:off x="389786" y="1095079"/>
            <a:ext cx="0" cy="48245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TextBox 22"/>
          <p:cNvSpPr txBox="1"/>
          <p:nvPr/>
        </p:nvSpPr>
        <p:spPr>
          <a:xfrm rot="16200000">
            <a:off x="-474890" y="3111884"/>
            <a:ext cx="1152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GB" sz="2200" dirty="0" smtClean="0">
                <a:solidFill>
                  <a:prstClr val="black"/>
                </a:solidFill>
                <a:latin typeface="Arial"/>
                <a:cs typeface="Arial" pitchFamily="34" charset="0"/>
              </a:rPr>
              <a:t>Energy</a:t>
            </a:r>
            <a:endParaRPr lang="en-GB" sz="2200" dirty="0">
              <a:solidFill>
                <a:prstClr val="black"/>
              </a:solidFill>
              <a:latin typeface="Arial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85930" y="3759375"/>
            <a:ext cx="36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GB" sz="3200" b="1" dirty="0" smtClean="0">
                <a:solidFill>
                  <a:prstClr val="black"/>
                </a:solidFill>
                <a:latin typeface="Symbol" charset="2"/>
                <a:cs typeface="Symbol" charset="2"/>
              </a:rPr>
              <a:t>G</a:t>
            </a:r>
            <a:endParaRPr lang="en-GB" sz="3200" b="1" dirty="0">
              <a:solidFill>
                <a:prstClr val="black"/>
              </a:solidFill>
              <a:latin typeface="Symbol" charset="2"/>
              <a:cs typeface="Symbol" charset="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82074" y="3759375"/>
            <a:ext cx="36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GB" sz="3200" b="1" dirty="0" smtClean="0">
                <a:solidFill>
                  <a:prstClr val="black"/>
                </a:solidFill>
                <a:latin typeface="Symbol" charset="2"/>
                <a:cs typeface="Symbol" charset="2"/>
              </a:rPr>
              <a:t>G</a:t>
            </a:r>
            <a:endParaRPr lang="en-GB" sz="3200" b="1" dirty="0">
              <a:solidFill>
                <a:prstClr val="black"/>
              </a:solidFill>
              <a:latin typeface="Symbol" charset="2"/>
              <a:cs typeface="Symbol" charset="2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1839124" y="2325437"/>
            <a:ext cx="2906047" cy="1136887"/>
          </a:xfrm>
          <a:custGeom>
            <a:avLst/>
            <a:gdLst>
              <a:gd name="connsiteX0" fmla="*/ 82226 w 2906047"/>
              <a:gd name="connsiteY0" fmla="*/ 484634 h 1136887"/>
              <a:gd name="connsiteX1" fmla="*/ 249316 w 2906047"/>
              <a:gd name="connsiteY1" fmla="*/ 1136385 h 1136887"/>
              <a:gd name="connsiteX2" fmla="*/ 2170851 w 2906047"/>
              <a:gd name="connsiteY2" fmla="*/ 601615 h 1136887"/>
              <a:gd name="connsiteX3" fmla="*/ 2170851 w 2906047"/>
              <a:gd name="connsiteY3" fmla="*/ 601615 h 1136887"/>
              <a:gd name="connsiteX4" fmla="*/ 2906047 w 2906047"/>
              <a:gd name="connsiteY4" fmla="*/ 0 h 1136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6047" h="1136887">
                <a:moveTo>
                  <a:pt x="82226" y="484634"/>
                </a:moveTo>
                <a:cubicBezTo>
                  <a:pt x="-8281" y="800761"/>
                  <a:pt x="-98788" y="1116888"/>
                  <a:pt x="249316" y="1136385"/>
                </a:cubicBezTo>
                <a:cubicBezTo>
                  <a:pt x="597420" y="1155882"/>
                  <a:pt x="2170851" y="601615"/>
                  <a:pt x="2170851" y="601615"/>
                </a:cubicBezTo>
                <a:lnTo>
                  <a:pt x="2170851" y="601615"/>
                </a:lnTo>
                <a:lnTo>
                  <a:pt x="2906047" y="0"/>
                </a:ln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indent="-350838"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Char char="n"/>
            </a:pPr>
            <a:endParaRPr lang="en-GB" sz="2200" smtClean="0">
              <a:solidFill>
                <a:prstClr val="black"/>
              </a:solidFill>
              <a:latin typeface="Symbol" pitchFamily="18" charset="2"/>
              <a:cs typeface="Arial" pitchFamily="34" charset="0"/>
            </a:endParaRPr>
          </a:p>
        </p:txBody>
      </p:sp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30" y="1443986"/>
            <a:ext cx="3456384" cy="2589633"/>
          </a:xfrm>
          <a:prstGeom prst="rect">
            <a:avLst/>
          </a:prstGeom>
          <a:solidFill>
            <a:srgbClr val="A7FFB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Oval 27"/>
          <p:cNvSpPr/>
          <p:nvPr/>
        </p:nvSpPr>
        <p:spPr bwMode="auto">
          <a:xfrm>
            <a:off x="2406010" y="4193164"/>
            <a:ext cx="144016" cy="1422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indent="-350838"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Char char="n"/>
            </a:pPr>
            <a:endParaRPr lang="en-GB" sz="2200" smtClean="0">
              <a:solidFill>
                <a:prstClr val="black"/>
              </a:solidFill>
              <a:latin typeface="Symbol" pitchFamily="18" charset="2"/>
              <a:cs typeface="Arial" pitchFamily="34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7158538" y="2524106"/>
            <a:ext cx="144016" cy="144016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indent="-350838"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Char char="n"/>
            </a:pPr>
            <a:endParaRPr lang="en-GB" sz="2200" smtClean="0">
              <a:solidFill>
                <a:prstClr val="black"/>
              </a:solidFill>
              <a:latin typeface="Symbol" pitchFamily="18" charset="2"/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261994" y="5703591"/>
            <a:ext cx="8640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GB" sz="2200" b="1" dirty="0" smtClean="0">
                <a:solidFill>
                  <a:prstClr val="black"/>
                </a:solidFill>
                <a:latin typeface="Arial"/>
                <a:cs typeface="Arial" pitchFamily="34" charset="0"/>
              </a:rPr>
              <a:t>V=0</a:t>
            </a:r>
            <a:endParaRPr lang="en-GB" sz="2200" b="1" dirty="0">
              <a:solidFill>
                <a:prstClr val="black"/>
              </a:solidFill>
              <a:latin typeface="Arial"/>
              <a:cs typeface="Arial" pitchFamily="34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1253882" y="4191423"/>
            <a:ext cx="144016" cy="1422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022350" indent="-350838"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Char char="n"/>
            </a:pPr>
            <a:endParaRPr lang="en-GB" sz="2200" smtClean="0">
              <a:solidFill>
                <a:prstClr val="black"/>
              </a:solidFill>
              <a:latin typeface="Symbol" pitchFamily="18" charset="2"/>
              <a:cs typeface="Arial" pitchFamily="34" charset="0"/>
            </a:endParaRPr>
          </a:p>
        </p:txBody>
      </p:sp>
      <p:cxnSp>
        <p:nvCxnSpPr>
          <p:cNvPr id="32" name="Straight Connector 31"/>
          <p:cNvCxnSpPr/>
          <p:nvPr/>
        </p:nvCxnSpPr>
        <p:spPr bwMode="auto">
          <a:xfrm>
            <a:off x="893842" y="4047407"/>
            <a:ext cx="453650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5142314" y="3687367"/>
            <a:ext cx="6480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GB" sz="2200" dirty="0" smtClean="0">
                <a:solidFill>
                  <a:prstClr val="black"/>
                </a:solidFill>
                <a:latin typeface="Arial Rounded MT Bold"/>
                <a:cs typeface="Symbol" charset="2"/>
              </a:rPr>
              <a:t>EF</a:t>
            </a:r>
            <a:endParaRPr lang="en-GB" sz="2200" dirty="0">
              <a:solidFill>
                <a:prstClr val="black"/>
              </a:solidFill>
              <a:latin typeface="Arial Rounded MT Bold"/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264580" y="5415559"/>
            <a:ext cx="8640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65000"/>
              <a:buFont typeface="Wingdings" pitchFamily="2" charset="2"/>
              <a:buNone/>
            </a:pPr>
            <a:r>
              <a:rPr lang="en-GB" sz="2200" b="1" dirty="0" smtClean="0">
                <a:solidFill>
                  <a:prstClr val="black"/>
                </a:solidFill>
                <a:latin typeface="Arial"/>
                <a:cs typeface="Arial" pitchFamily="34" charset="0"/>
              </a:rPr>
              <a:t>V≠0</a:t>
            </a:r>
            <a:endParaRPr lang="en-GB" sz="2200" b="1" dirty="0">
              <a:solidFill>
                <a:prstClr val="black"/>
              </a:solidFill>
              <a:latin typeface="Arial"/>
              <a:cs typeface="Arial" pitchFamily="34" charset="0"/>
            </a:endParaRPr>
          </a:p>
        </p:txBody>
      </p:sp>
      <p:pic>
        <p:nvPicPr>
          <p:cNvPr id="35" name="Picture 34"/>
          <p:cNvPicPr/>
          <p:nvPr/>
        </p:nvPicPr>
        <p:blipFill>
          <a:blip r:embed="rId5"/>
          <a:stretch>
            <a:fillRect/>
          </a:stretch>
        </p:blipFill>
        <p:spPr>
          <a:xfrm>
            <a:off x="4499992" y="5805264"/>
            <a:ext cx="4242722" cy="864486"/>
          </a:xfrm>
          <a:prstGeom prst="rect">
            <a:avLst/>
          </a:prstGeom>
          <a:ln w="57240">
            <a:solidFill>
              <a:srgbClr val="99CC00"/>
            </a:solidFill>
            <a:miter/>
          </a:ln>
        </p:spPr>
      </p:pic>
      <p:pic>
        <p:nvPicPr>
          <p:cNvPr id="36" name="Picture 35"/>
          <p:cNvPicPr/>
          <p:nvPr/>
        </p:nvPicPr>
        <p:blipFill>
          <a:blip r:embed="rId6"/>
          <a:stretch>
            <a:fillRect/>
          </a:stretch>
        </p:blipFill>
        <p:spPr>
          <a:xfrm>
            <a:off x="4504396" y="4569720"/>
            <a:ext cx="4218448" cy="884473"/>
          </a:xfrm>
          <a:prstGeom prst="rect">
            <a:avLst/>
          </a:prstGeom>
          <a:ln w="57240">
            <a:solidFill>
              <a:srgbClr val="99CC00"/>
            </a:solidFill>
            <a:miter/>
          </a:ln>
        </p:spPr>
      </p:pic>
    </p:spTree>
    <p:extLst>
      <p:ext uri="{BB962C8B-B14F-4D97-AF65-F5344CB8AC3E}">
        <p14:creationId xmlns:p14="http://schemas.microsoft.com/office/powerpoint/2010/main" val="26295358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022E-16 L -1.66667E-6 -0.0254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7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022E-16 L -3.33333E-6 0.0210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4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0.0474 -2.22222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2546 L -1.66667E-6 -0.0703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4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2106 L 0.0007 0.058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185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4 -2.22222E-6 C 0.05695 0.0007 0.0665 0.00139 0.07136 -0.01597 C 0.07622 -0.03356 0.07483 -0.08148 0.07622 -0.10393 C 0.07761 -0.12639 0.06962 -0.1419 0.07969 -0.15023 C 0.08976 -0.15856 0.11337 -0.15602 0.13716 -0.15347 " pathEditMode="relative" rAng="0" ptsTypes="AAAAA">
                                      <p:cBhvr>
                                        <p:cTn id="2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79" y="-780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0.00023 L 0.14184 -0.0002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83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22222E-6 L 0.12604 0.0002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29" grpId="1" animBg="1"/>
      <p:bldP spid="30" grpId="0"/>
      <p:bldP spid="31" grpId="0" animBg="1"/>
      <p:bldP spid="3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2"/>
          <p:cNvSpPr>
            <a:spLocks noChangeArrowheads="1"/>
          </p:cNvSpPr>
          <p:nvPr/>
        </p:nvSpPr>
        <p:spPr bwMode="auto">
          <a:xfrm>
            <a:off x="179388" y="179388"/>
            <a:ext cx="7678737" cy="873125"/>
          </a:xfrm>
          <a:prstGeom prst="rect">
            <a:avLst/>
          </a:prstGeom>
          <a:gradFill rotWithShape="1">
            <a:gsLst>
              <a:gs pos="0">
                <a:schemeClr val="accent1">
                  <a:lumMod val="75000"/>
                </a:schemeClr>
              </a:gs>
              <a:gs pos="60001">
                <a:schemeClr val="accent1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endParaRPr lang="en-GB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304800"/>
            <a:ext cx="6935688" cy="609600"/>
          </a:xfrm>
        </p:spPr>
        <p:txBody>
          <a:bodyPr lIns="35717" tIns="35717" rIns="35717" bIns="35717" anchor="ctr"/>
          <a:lstStyle/>
          <a:p>
            <a:r>
              <a:rPr lang="en-US" sz="2800" dirty="0" smtClean="0">
                <a:ea typeface="ヒラギノ角ゴ Pro W6"/>
                <a:cs typeface="ヒラギノ角ゴ Pro W6"/>
              </a:rPr>
              <a:t>Charging leads to a shift of the energy level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8" y="1484784"/>
            <a:ext cx="8914286" cy="487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06896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95536" y="1412776"/>
            <a:ext cx="7851648" cy="1828800"/>
          </a:xfrm>
        </p:spPr>
        <p:txBody>
          <a:bodyPr lIns="35717" tIns="35717" rIns="35717" bIns="35717" anchor="ctr">
            <a:normAutofit/>
          </a:bodyPr>
          <a:lstStyle/>
          <a:p>
            <a:pPr algn="ctr"/>
            <a:r>
              <a:rPr lang="en-GB" dirty="0" smtClean="0"/>
              <a:t>How is all this related to Green’s functions?</a:t>
            </a:r>
            <a:endParaRPr lang="en-US" b="1" dirty="0" smtClean="0">
              <a:ea typeface="ヒラギノ角ゴ Pro W6"/>
              <a:cs typeface="ヒラギノ角ゴ Pro W6"/>
            </a:endParaRPr>
          </a:p>
        </p:txBody>
      </p:sp>
    </p:spTree>
    <p:extLst>
      <p:ext uri="{BB962C8B-B14F-4D97-AF65-F5344CB8AC3E}">
        <p14:creationId xmlns:p14="http://schemas.microsoft.com/office/powerpoint/2010/main" val="410263165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179388" y="180975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6">
                  <a:lumMod val="50000"/>
                </a:schemeClr>
              </a:gs>
              <a:gs pos="80000">
                <a:schemeClr val="tx2">
                  <a:lumMod val="40000"/>
                  <a:lumOff val="60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simple model to GF</a:t>
            </a: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auto">
          <a:xfrm>
            <a:off x="1905000" y="1219200"/>
            <a:ext cx="5557838" cy="4038600"/>
          </a:xfrm>
          <a:prstGeom prst="rect">
            <a:avLst/>
          </a:prstGeom>
          <a:solidFill>
            <a:srgbClr val="99E51A"/>
          </a:solidFill>
          <a:ln w="9525">
            <a:solidFill>
              <a:srgbClr val="51515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Rectangle 5"/>
          <p:cNvSpPr>
            <a:spLocks noChangeArrowheads="1"/>
          </p:cNvSpPr>
          <p:nvPr/>
        </p:nvSpPr>
        <p:spPr bwMode="auto">
          <a:xfrm>
            <a:off x="1981200" y="1298575"/>
            <a:ext cx="5434013" cy="3852863"/>
          </a:xfrm>
          <a:prstGeom prst="rect">
            <a:avLst/>
          </a:prstGeom>
          <a:solidFill>
            <a:schemeClr val="bg1"/>
          </a:solidFill>
          <a:ln w="9525">
            <a:solidFill>
              <a:srgbClr val="51515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8" name="Line 6"/>
          <p:cNvSpPr>
            <a:spLocks noChangeShapeType="1"/>
          </p:cNvSpPr>
          <p:nvPr/>
        </p:nvSpPr>
        <p:spPr bwMode="auto">
          <a:xfrm>
            <a:off x="6605588" y="2779713"/>
            <a:ext cx="0" cy="2055812"/>
          </a:xfrm>
          <a:prstGeom prst="line">
            <a:avLst/>
          </a:prstGeom>
          <a:noFill/>
          <a:ln w="28575">
            <a:solidFill>
              <a:srgbClr val="51515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7"/>
          <p:cNvSpPr>
            <a:spLocks noChangeShapeType="1"/>
          </p:cNvSpPr>
          <p:nvPr/>
        </p:nvSpPr>
        <p:spPr bwMode="auto">
          <a:xfrm>
            <a:off x="5776913" y="2779713"/>
            <a:ext cx="0" cy="2055812"/>
          </a:xfrm>
          <a:prstGeom prst="line">
            <a:avLst/>
          </a:prstGeom>
          <a:noFill/>
          <a:ln w="28575">
            <a:solidFill>
              <a:srgbClr val="51515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8"/>
          <p:cNvSpPr>
            <a:spLocks noChangeShapeType="1"/>
          </p:cNvSpPr>
          <p:nvPr/>
        </p:nvSpPr>
        <p:spPr bwMode="auto">
          <a:xfrm>
            <a:off x="5776913" y="2779713"/>
            <a:ext cx="828675" cy="0"/>
          </a:xfrm>
          <a:prstGeom prst="line">
            <a:avLst/>
          </a:prstGeom>
          <a:noFill/>
          <a:ln w="28575">
            <a:solidFill>
              <a:srgbClr val="51515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Line 9"/>
          <p:cNvSpPr>
            <a:spLocks noChangeShapeType="1"/>
          </p:cNvSpPr>
          <p:nvPr/>
        </p:nvSpPr>
        <p:spPr bwMode="auto">
          <a:xfrm>
            <a:off x="3911600" y="2667000"/>
            <a:ext cx="1243013" cy="0"/>
          </a:xfrm>
          <a:prstGeom prst="line">
            <a:avLst/>
          </a:prstGeom>
          <a:noFill/>
          <a:ln w="38100">
            <a:solidFill>
              <a:srgbClr val="51515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Line 10"/>
          <p:cNvSpPr>
            <a:spLocks noChangeShapeType="1"/>
          </p:cNvSpPr>
          <p:nvPr/>
        </p:nvSpPr>
        <p:spPr bwMode="auto">
          <a:xfrm>
            <a:off x="3346450" y="2801938"/>
            <a:ext cx="0" cy="2055812"/>
          </a:xfrm>
          <a:prstGeom prst="line">
            <a:avLst/>
          </a:prstGeom>
          <a:noFill/>
          <a:ln w="28575">
            <a:solidFill>
              <a:srgbClr val="51515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Line 11"/>
          <p:cNvSpPr>
            <a:spLocks noChangeShapeType="1"/>
          </p:cNvSpPr>
          <p:nvPr/>
        </p:nvSpPr>
        <p:spPr bwMode="auto">
          <a:xfrm>
            <a:off x="2516188" y="2801938"/>
            <a:ext cx="0" cy="2055812"/>
          </a:xfrm>
          <a:prstGeom prst="line">
            <a:avLst/>
          </a:prstGeom>
          <a:noFill/>
          <a:ln w="28575">
            <a:solidFill>
              <a:srgbClr val="51515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Line 12"/>
          <p:cNvSpPr>
            <a:spLocks noChangeShapeType="1"/>
          </p:cNvSpPr>
          <p:nvPr/>
        </p:nvSpPr>
        <p:spPr bwMode="auto">
          <a:xfrm>
            <a:off x="2516188" y="2801938"/>
            <a:ext cx="830262" cy="0"/>
          </a:xfrm>
          <a:prstGeom prst="line">
            <a:avLst/>
          </a:prstGeom>
          <a:noFill/>
          <a:ln w="28575">
            <a:solidFill>
              <a:srgbClr val="51515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13"/>
          <p:cNvSpPr>
            <a:spLocks/>
          </p:cNvSpPr>
          <p:nvPr/>
        </p:nvSpPr>
        <p:spPr bwMode="auto">
          <a:xfrm rot="20400000">
            <a:off x="3097213" y="2254250"/>
            <a:ext cx="839787" cy="320675"/>
          </a:xfrm>
          <a:custGeom>
            <a:avLst/>
            <a:gdLst/>
            <a:ahLst/>
            <a:cxnLst>
              <a:cxn ang="0">
                <a:pos x="0" y="288"/>
              </a:cxn>
              <a:cxn ang="0">
                <a:pos x="96" y="96"/>
              </a:cxn>
              <a:cxn ang="0">
                <a:pos x="192" y="0"/>
              </a:cxn>
              <a:cxn ang="0">
                <a:pos x="288" y="96"/>
              </a:cxn>
              <a:cxn ang="0">
                <a:pos x="384" y="288"/>
              </a:cxn>
            </a:cxnLst>
            <a:rect l="0" t="0" r="r" b="b"/>
            <a:pathLst>
              <a:path w="384" h="288">
                <a:moveTo>
                  <a:pt x="0" y="288"/>
                </a:moveTo>
                <a:cubicBezTo>
                  <a:pt x="32" y="216"/>
                  <a:pt x="64" y="144"/>
                  <a:pt x="96" y="96"/>
                </a:cubicBezTo>
                <a:cubicBezTo>
                  <a:pt x="128" y="48"/>
                  <a:pt x="160" y="0"/>
                  <a:pt x="192" y="0"/>
                </a:cubicBezTo>
                <a:cubicBezTo>
                  <a:pt x="224" y="0"/>
                  <a:pt x="256" y="48"/>
                  <a:pt x="288" y="96"/>
                </a:cubicBezTo>
                <a:cubicBezTo>
                  <a:pt x="320" y="144"/>
                  <a:pt x="352" y="216"/>
                  <a:pt x="384" y="288"/>
                </a:cubicBezTo>
              </a:path>
            </a:pathLst>
          </a:custGeom>
          <a:noFill/>
          <a:ln w="22225">
            <a:solidFill>
              <a:srgbClr val="515151"/>
            </a:solidFill>
            <a:round/>
            <a:headEnd type="stealth" w="med" len="med"/>
            <a:tailEnd type="stealth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Text Box 14"/>
          <p:cNvSpPr txBox="1">
            <a:spLocks noChangeArrowheads="1"/>
          </p:cNvSpPr>
          <p:nvPr/>
        </p:nvSpPr>
        <p:spPr bwMode="auto">
          <a:xfrm>
            <a:off x="2743200" y="1858963"/>
            <a:ext cx="10033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IE" sz="3200" b="1" dirty="0">
                <a:solidFill>
                  <a:srgbClr val="515151"/>
                </a:solidFill>
                <a:latin typeface="Symbol" charset="2"/>
              </a:rPr>
              <a:t>G</a:t>
            </a:r>
            <a:r>
              <a:rPr lang="en-IE" sz="3200" baseline="-25000" dirty="0">
                <a:solidFill>
                  <a:srgbClr val="515151"/>
                </a:solidFill>
                <a:latin typeface="Times New Roman" charset="0"/>
              </a:rPr>
              <a:t>L</a:t>
            </a:r>
            <a:endParaRPr lang="en-GB" sz="3200" b="1" dirty="0">
              <a:solidFill>
                <a:srgbClr val="515151"/>
              </a:solidFill>
              <a:latin typeface="Symbol" charset="2"/>
            </a:endParaRPr>
          </a:p>
        </p:txBody>
      </p:sp>
      <p:sp>
        <p:nvSpPr>
          <p:cNvPr id="67" name="Freeform 15"/>
          <p:cNvSpPr>
            <a:spLocks/>
          </p:cNvSpPr>
          <p:nvPr/>
        </p:nvSpPr>
        <p:spPr bwMode="auto">
          <a:xfrm rot="1508364" flipH="1">
            <a:off x="5154613" y="2138363"/>
            <a:ext cx="830262" cy="384175"/>
          </a:xfrm>
          <a:custGeom>
            <a:avLst/>
            <a:gdLst/>
            <a:ahLst/>
            <a:cxnLst>
              <a:cxn ang="0">
                <a:pos x="0" y="288"/>
              </a:cxn>
              <a:cxn ang="0">
                <a:pos x="96" y="96"/>
              </a:cxn>
              <a:cxn ang="0">
                <a:pos x="192" y="0"/>
              </a:cxn>
              <a:cxn ang="0">
                <a:pos x="288" y="96"/>
              </a:cxn>
              <a:cxn ang="0">
                <a:pos x="384" y="288"/>
              </a:cxn>
            </a:cxnLst>
            <a:rect l="0" t="0" r="r" b="b"/>
            <a:pathLst>
              <a:path w="384" h="288">
                <a:moveTo>
                  <a:pt x="0" y="288"/>
                </a:moveTo>
                <a:cubicBezTo>
                  <a:pt x="32" y="216"/>
                  <a:pt x="64" y="144"/>
                  <a:pt x="96" y="96"/>
                </a:cubicBezTo>
                <a:cubicBezTo>
                  <a:pt x="128" y="48"/>
                  <a:pt x="160" y="0"/>
                  <a:pt x="192" y="0"/>
                </a:cubicBezTo>
                <a:cubicBezTo>
                  <a:pt x="224" y="0"/>
                  <a:pt x="256" y="48"/>
                  <a:pt x="288" y="96"/>
                </a:cubicBezTo>
                <a:cubicBezTo>
                  <a:pt x="320" y="144"/>
                  <a:pt x="352" y="216"/>
                  <a:pt x="384" y="288"/>
                </a:cubicBezTo>
              </a:path>
            </a:pathLst>
          </a:custGeom>
          <a:noFill/>
          <a:ln w="22225">
            <a:solidFill>
              <a:srgbClr val="515151"/>
            </a:solidFill>
            <a:round/>
            <a:headEnd type="stealth" w="med" len="med"/>
            <a:tailEnd type="stealth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Text Box 16"/>
          <p:cNvSpPr txBox="1">
            <a:spLocks noChangeArrowheads="1"/>
          </p:cNvSpPr>
          <p:nvPr/>
        </p:nvSpPr>
        <p:spPr bwMode="auto">
          <a:xfrm>
            <a:off x="5673725" y="1806575"/>
            <a:ext cx="110172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IE" sz="3200" b="1">
                <a:solidFill>
                  <a:srgbClr val="515151"/>
                </a:solidFill>
                <a:latin typeface="Symbol" charset="2"/>
              </a:rPr>
              <a:t>G</a:t>
            </a:r>
            <a:r>
              <a:rPr lang="en-IE" sz="3200" baseline="-25000">
                <a:solidFill>
                  <a:srgbClr val="515151"/>
                </a:solidFill>
                <a:latin typeface="Times New Roman" charset="0"/>
              </a:rPr>
              <a:t>R</a:t>
            </a:r>
            <a:endParaRPr lang="en-GB" sz="3200" baseline="-25000">
              <a:solidFill>
                <a:srgbClr val="515151"/>
              </a:solidFill>
              <a:latin typeface="Times New Roman" charset="0"/>
            </a:endParaRPr>
          </a:p>
        </p:txBody>
      </p:sp>
      <p:sp>
        <p:nvSpPr>
          <p:cNvPr id="69" name="Text Box 17"/>
          <p:cNvSpPr txBox="1">
            <a:spLocks noChangeArrowheads="1"/>
          </p:cNvSpPr>
          <p:nvPr/>
        </p:nvSpPr>
        <p:spPr bwMode="auto">
          <a:xfrm>
            <a:off x="4325938" y="1752600"/>
            <a:ext cx="72548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IE" sz="3600" b="1" dirty="0">
                <a:solidFill>
                  <a:srgbClr val="515151"/>
                </a:solidFill>
                <a:latin typeface="Symbol" charset="2"/>
              </a:rPr>
              <a:t>e</a:t>
            </a:r>
            <a:endParaRPr lang="en-GB" sz="3600" b="1" dirty="0">
              <a:solidFill>
                <a:srgbClr val="515151"/>
              </a:solidFill>
              <a:latin typeface="Symbol" charset="2"/>
            </a:endParaRPr>
          </a:p>
        </p:txBody>
      </p:sp>
      <p:sp>
        <p:nvSpPr>
          <p:cNvPr id="70" name="Text Box 18"/>
          <p:cNvSpPr txBox="1">
            <a:spLocks noChangeArrowheads="1"/>
          </p:cNvSpPr>
          <p:nvPr/>
        </p:nvSpPr>
        <p:spPr bwMode="auto">
          <a:xfrm>
            <a:off x="2016125" y="2163763"/>
            <a:ext cx="1065213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IE" sz="3200" b="1">
                <a:solidFill>
                  <a:srgbClr val="515151"/>
                </a:solidFill>
                <a:latin typeface="Symbol" charset="2"/>
              </a:rPr>
              <a:t>m</a:t>
            </a:r>
            <a:r>
              <a:rPr lang="en-IE" sz="3200" baseline="-25000">
                <a:solidFill>
                  <a:srgbClr val="515151"/>
                </a:solidFill>
                <a:latin typeface="Times New Roman" charset="0"/>
              </a:rPr>
              <a:t>L</a:t>
            </a:r>
            <a:endParaRPr lang="en-GB" sz="3200" b="1">
              <a:solidFill>
                <a:srgbClr val="515151"/>
              </a:solidFill>
              <a:latin typeface="Symbol" charset="2"/>
            </a:endParaRPr>
          </a:p>
        </p:txBody>
      </p:sp>
      <p:sp>
        <p:nvSpPr>
          <p:cNvPr id="71" name="Line 19"/>
          <p:cNvSpPr>
            <a:spLocks noChangeShapeType="1"/>
          </p:cNvSpPr>
          <p:nvPr/>
        </p:nvSpPr>
        <p:spPr bwMode="auto">
          <a:xfrm>
            <a:off x="6605588" y="2779713"/>
            <a:ext cx="311150" cy="0"/>
          </a:xfrm>
          <a:prstGeom prst="line">
            <a:avLst/>
          </a:prstGeom>
          <a:noFill/>
          <a:ln w="28575">
            <a:solidFill>
              <a:srgbClr val="515151"/>
            </a:solidFill>
            <a:prstDash val="sysDot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Text Box 20"/>
          <p:cNvSpPr txBox="1">
            <a:spLocks noChangeArrowheads="1"/>
          </p:cNvSpPr>
          <p:nvPr/>
        </p:nvSpPr>
        <p:spPr bwMode="auto">
          <a:xfrm>
            <a:off x="6784975" y="2239963"/>
            <a:ext cx="987425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IE" sz="3200" b="1">
                <a:solidFill>
                  <a:srgbClr val="515151"/>
                </a:solidFill>
                <a:latin typeface="Symbol" charset="2"/>
              </a:rPr>
              <a:t>m</a:t>
            </a:r>
            <a:r>
              <a:rPr lang="en-IE" sz="2400" baseline="-25000">
                <a:solidFill>
                  <a:srgbClr val="515151"/>
                </a:solidFill>
                <a:latin typeface="Times New Roman" charset="0"/>
              </a:rPr>
              <a:t>R</a:t>
            </a:r>
            <a:endParaRPr lang="en-GB" sz="2400" baseline="-25000">
              <a:solidFill>
                <a:srgbClr val="515151"/>
              </a:solidFill>
              <a:latin typeface="Times New Roman" charset="0"/>
            </a:endParaRPr>
          </a:p>
        </p:txBody>
      </p:sp>
      <p:sp>
        <p:nvSpPr>
          <p:cNvPr id="73" name="Line 21"/>
          <p:cNvSpPr>
            <a:spLocks noChangeShapeType="1"/>
          </p:cNvSpPr>
          <p:nvPr/>
        </p:nvSpPr>
        <p:spPr bwMode="auto">
          <a:xfrm>
            <a:off x="2205038" y="2801938"/>
            <a:ext cx="311150" cy="0"/>
          </a:xfrm>
          <a:prstGeom prst="line">
            <a:avLst/>
          </a:prstGeom>
          <a:noFill/>
          <a:ln w="28575">
            <a:solidFill>
              <a:srgbClr val="515151"/>
            </a:solidFill>
            <a:prstDash val="sysDot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Text Box 22"/>
          <p:cNvSpPr txBox="1">
            <a:spLocks noChangeArrowheads="1"/>
          </p:cNvSpPr>
          <p:nvPr/>
        </p:nvSpPr>
        <p:spPr bwMode="auto">
          <a:xfrm>
            <a:off x="1981200" y="4483100"/>
            <a:ext cx="1371600" cy="698500"/>
          </a:xfrm>
          <a:prstGeom prst="rect">
            <a:avLst/>
          </a:prstGeom>
          <a:solidFill>
            <a:schemeClr val="bg1"/>
          </a:solidFill>
          <a:ln w="57150">
            <a:solidFill>
              <a:srgbClr val="99E51A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IE" sz="3600" b="1">
                <a:solidFill>
                  <a:srgbClr val="515151"/>
                </a:solidFill>
                <a:latin typeface="Arial" charset="0"/>
              </a:rPr>
              <a:t>V </a:t>
            </a:r>
            <a:r>
              <a:rPr lang="en-GB" sz="3600" b="1">
                <a:solidFill>
                  <a:srgbClr val="515151"/>
                </a:solidFill>
                <a:latin typeface="Arial" charset="0"/>
                <a:ea typeface="Times New Roman" charset="0"/>
                <a:cs typeface="Times New Roman" charset="0"/>
                <a:sym typeface="Symbol" charset="2"/>
              </a:rPr>
              <a:t></a:t>
            </a:r>
            <a:r>
              <a:rPr lang="en-IE" sz="3600" b="1">
                <a:solidFill>
                  <a:srgbClr val="515151"/>
                </a:solidFill>
                <a:latin typeface="Arial" charset="0"/>
              </a:rPr>
              <a:t> 0</a:t>
            </a:r>
            <a:endParaRPr lang="en-GB" sz="2400" b="1">
              <a:solidFill>
                <a:srgbClr val="515151"/>
              </a:solidFill>
              <a:latin typeface="Times New Roman" charset="0"/>
            </a:endParaRPr>
          </a:p>
        </p:txBody>
      </p:sp>
      <p:sp>
        <p:nvSpPr>
          <p:cNvPr id="76" name="Text Box 17"/>
          <p:cNvSpPr txBox="1">
            <a:spLocks noChangeArrowheads="1"/>
          </p:cNvSpPr>
          <p:nvPr/>
        </p:nvSpPr>
        <p:spPr bwMode="auto">
          <a:xfrm>
            <a:off x="838200" y="5715000"/>
            <a:ext cx="1752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IE" sz="3600" b="1" dirty="0" smtClean="0">
                <a:solidFill>
                  <a:schemeClr val="tx2">
                    <a:lumMod val="50000"/>
                  </a:schemeClr>
                </a:solidFill>
                <a:latin typeface="Symbol" charset="2"/>
              </a:rPr>
              <a:t>d(</a:t>
            </a:r>
            <a:r>
              <a:rPr lang="en-IE" sz="3600" b="1" i="1" dirty="0" smtClean="0">
                <a:solidFill>
                  <a:schemeClr val="tx2">
                    <a:lumMod val="50000"/>
                  </a:schemeClr>
                </a:solidFill>
                <a:latin typeface="Symbol" charset="2"/>
              </a:rPr>
              <a:t>E </a:t>
            </a:r>
            <a:r>
              <a:rPr lang="en-IE" sz="3600" b="1" dirty="0" smtClean="0">
                <a:solidFill>
                  <a:schemeClr val="tx2">
                    <a:lumMod val="50000"/>
                  </a:schemeClr>
                </a:solidFill>
                <a:latin typeface="Symbol" charset="2"/>
              </a:rPr>
              <a:t>- e)</a:t>
            </a:r>
            <a:endParaRPr lang="en-GB" sz="3600" b="1" dirty="0">
              <a:solidFill>
                <a:schemeClr val="tx2">
                  <a:lumMod val="50000"/>
                </a:schemeClr>
              </a:solidFill>
              <a:latin typeface="Symbol" charset="2"/>
            </a:endParaRPr>
          </a:p>
        </p:txBody>
      </p:sp>
      <p:cxnSp>
        <p:nvCxnSpPr>
          <p:cNvPr id="78" name="Straight Arrow Connector 77"/>
          <p:cNvCxnSpPr/>
          <p:nvPr/>
        </p:nvCxnSpPr>
        <p:spPr bwMode="auto">
          <a:xfrm>
            <a:off x="2590800" y="6096000"/>
            <a:ext cx="1143000" cy="15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9" name="Oval 78"/>
          <p:cNvSpPr/>
          <p:nvPr/>
        </p:nvSpPr>
        <p:spPr bwMode="auto">
          <a:xfrm>
            <a:off x="3733800" y="2438400"/>
            <a:ext cx="1600200" cy="4572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pic>
        <p:nvPicPr>
          <p:cNvPr id="80" name="Picture 79" descr="D(E)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450" y="5562600"/>
            <a:ext cx="4933950" cy="1090923"/>
          </a:xfrm>
          <a:prstGeom prst="rect">
            <a:avLst/>
          </a:prstGeom>
        </p:spPr>
      </p:pic>
      <p:sp>
        <p:nvSpPr>
          <p:cNvPr id="81" name="Text Box 14"/>
          <p:cNvSpPr txBox="1">
            <a:spLocks noChangeArrowheads="1"/>
          </p:cNvSpPr>
          <p:nvPr/>
        </p:nvSpPr>
        <p:spPr bwMode="auto">
          <a:xfrm>
            <a:off x="7010400" y="4749224"/>
            <a:ext cx="1752600" cy="584776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IE" sz="3200" b="1" dirty="0" smtClean="0">
                <a:solidFill>
                  <a:schemeClr val="tx2">
                    <a:lumMod val="50000"/>
                  </a:schemeClr>
                </a:solidFill>
                <a:latin typeface="Symbol" charset="2"/>
              </a:rPr>
              <a:t>G=G</a:t>
            </a:r>
            <a:r>
              <a:rPr lang="en-IE" sz="3200" baseline="-25000" dirty="0" smtClean="0">
                <a:solidFill>
                  <a:schemeClr val="tx2">
                    <a:lumMod val="50000"/>
                  </a:schemeClr>
                </a:solidFill>
                <a:latin typeface="Times New Roman" charset="0"/>
              </a:rPr>
              <a:t>L</a:t>
            </a:r>
            <a:r>
              <a:rPr lang="en-IE" sz="3200" dirty="0" smtClean="0">
                <a:solidFill>
                  <a:schemeClr val="tx2">
                    <a:lumMod val="50000"/>
                  </a:schemeClr>
                </a:solidFill>
                <a:latin typeface="Times New Roman" charset="0"/>
              </a:rPr>
              <a:t>+</a:t>
            </a:r>
            <a:r>
              <a:rPr lang="en-IE" sz="3200" b="1" dirty="0" smtClean="0">
                <a:solidFill>
                  <a:schemeClr val="tx2">
                    <a:lumMod val="50000"/>
                  </a:schemeClr>
                </a:solidFill>
                <a:latin typeface="Symbol" charset="2"/>
              </a:rPr>
              <a:t>G</a:t>
            </a:r>
            <a:r>
              <a:rPr lang="en-IE" sz="3200" baseline="-25000" dirty="0" smtClean="0">
                <a:solidFill>
                  <a:schemeClr val="tx2">
                    <a:lumMod val="50000"/>
                  </a:schemeClr>
                </a:solidFill>
                <a:latin typeface="Times New Roman" charset="0"/>
              </a:rPr>
              <a:t>R</a:t>
            </a:r>
            <a:endParaRPr lang="en-GB" sz="3200" dirty="0">
              <a:solidFill>
                <a:schemeClr val="tx2">
                  <a:lumMod val="50000"/>
                </a:schemeClr>
              </a:solidFill>
              <a:latin typeface="Symbol" charset="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179388" y="180975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6">
                  <a:lumMod val="50000"/>
                </a:schemeClr>
              </a:gs>
              <a:gs pos="80000">
                <a:schemeClr val="tx2">
                  <a:lumMod val="40000"/>
                  <a:lumOff val="60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simple model to GF</a:t>
            </a:r>
          </a:p>
        </p:txBody>
      </p:sp>
      <p:sp>
        <p:nvSpPr>
          <p:cNvPr id="4" name="Text Box 28"/>
          <p:cNvSpPr txBox="1">
            <a:spLocks noChangeArrowheads="1"/>
          </p:cNvSpPr>
          <p:nvPr/>
        </p:nvSpPr>
        <p:spPr bwMode="auto">
          <a:xfrm>
            <a:off x="228600" y="990600"/>
            <a:ext cx="7086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smtClean="0"/>
              <a:t>The formalism gets modified as following</a:t>
            </a:r>
            <a:endParaRPr lang="en-US" dirty="0"/>
          </a:p>
        </p:txBody>
      </p:sp>
      <p:pic>
        <p:nvPicPr>
          <p:cNvPr id="5" name="Picture 29" descr="&#10;N-sfc.tiff                                                     000CB4FDMacintosh HD                   BE962FC2: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69677" y="1949450"/>
            <a:ext cx="5997923" cy="1098550"/>
          </a:xfrm>
          <a:prstGeom prst="rect">
            <a:avLst/>
          </a:prstGeom>
          <a:noFill/>
        </p:spPr>
      </p:pic>
      <p:sp>
        <p:nvSpPr>
          <p:cNvPr id="6" name="Down Arrow 5"/>
          <p:cNvSpPr/>
          <p:nvPr/>
        </p:nvSpPr>
        <p:spPr bwMode="auto">
          <a:xfrm>
            <a:off x="4038600" y="3581400"/>
            <a:ext cx="838200" cy="533400"/>
          </a:xfrm>
          <a:prstGeom prst="downArrow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pic>
        <p:nvPicPr>
          <p:cNvPr id="8" name="Picture 7" descr="NumberD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" y="4762500"/>
            <a:ext cx="9017000" cy="1333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27584" y="5106084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179388" y="180975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6">
                  <a:lumMod val="50000"/>
                </a:schemeClr>
              </a:gs>
              <a:gs pos="80000">
                <a:schemeClr val="tx2">
                  <a:lumMod val="40000"/>
                  <a:lumOff val="60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simple model to GF</a:t>
            </a:r>
          </a:p>
        </p:txBody>
      </p:sp>
      <p:sp>
        <p:nvSpPr>
          <p:cNvPr id="4" name="Text Box 28"/>
          <p:cNvSpPr txBox="1">
            <a:spLocks noChangeArrowheads="1"/>
          </p:cNvSpPr>
          <p:nvPr/>
        </p:nvSpPr>
        <p:spPr bwMode="auto">
          <a:xfrm>
            <a:off x="228600" y="990600"/>
            <a:ext cx="7086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smtClean="0"/>
              <a:t>The formalism gets modified as following</a:t>
            </a:r>
            <a:endParaRPr lang="en-US" dirty="0"/>
          </a:p>
        </p:txBody>
      </p:sp>
      <p:sp>
        <p:nvSpPr>
          <p:cNvPr id="6" name="Down Arrow 5"/>
          <p:cNvSpPr/>
          <p:nvPr/>
        </p:nvSpPr>
        <p:spPr bwMode="auto">
          <a:xfrm>
            <a:off x="4038600" y="3352800"/>
            <a:ext cx="838200" cy="533400"/>
          </a:xfrm>
          <a:prstGeom prst="downArrow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pic>
        <p:nvPicPr>
          <p:cNvPr id="7" name="Picture 6" descr=" I-sfc.pdf                                                      000CB4FDMacintosh HD                   BE962FC2: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1752600"/>
            <a:ext cx="5892800" cy="1130300"/>
          </a:xfrm>
          <a:prstGeom prst="rect">
            <a:avLst/>
          </a:prstGeom>
          <a:noFill/>
        </p:spPr>
      </p:pic>
      <p:pic>
        <p:nvPicPr>
          <p:cNvPr id="9" name="Picture 8" descr="CurrentD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4628462"/>
            <a:ext cx="8763000" cy="1298626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179388" y="180975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6">
                  <a:lumMod val="50000"/>
                </a:schemeClr>
              </a:gs>
              <a:gs pos="80000">
                <a:schemeClr val="tx2">
                  <a:lumMod val="40000"/>
                  <a:lumOff val="60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simple model to GF</a:t>
            </a:r>
          </a:p>
        </p:txBody>
      </p:sp>
      <p:sp>
        <p:nvSpPr>
          <p:cNvPr id="4" name="Text Box 28"/>
          <p:cNvSpPr txBox="1">
            <a:spLocks noChangeArrowheads="1"/>
          </p:cNvSpPr>
          <p:nvPr/>
        </p:nvSpPr>
        <p:spPr bwMode="auto">
          <a:xfrm>
            <a:off x="228600" y="1062335"/>
            <a:ext cx="5562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smtClean="0"/>
              <a:t>Now introduce the </a:t>
            </a:r>
            <a:r>
              <a:rPr lang="en-US" b="1" dirty="0" smtClean="0">
                <a:solidFill>
                  <a:srgbClr val="FF0000"/>
                </a:solidFill>
              </a:rPr>
              <a:t>Green’s Function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5" name="Picture 4" descr="D(E)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3328677"/>
            <a:ext cx="4933950" cy="1090923"/>
          </a:xfrm>
          <a:prstGeom prst="rect">
            <a:avLst/>
          </a:prstGeom>
        </p:spPr>
      </p:pic>
      <p:pic>
        <p:nvPicPr>
          <p:cNvPr id="6" name="Picture 5" descr="GF-SingleLevel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1763010"/>
            <a:ext cx="3778250" cy="1132590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</p:pic>
      <p:pic>
        <p:nvPicPr>
          <p:cNvPr id="7" name="Picture 6" descr="D(E)fromG(E)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583089"/>
            <a:ext cx="7620000" cy="741511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 bwMode="auto">
          <a:xfrm>
            <a:off x="4038600" y="4724400"/>
            <a:ext cx="838200" cy="533400"/>
          </a:xfrm>
          <a:prstGeom prst="downArrow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179388" y="180975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6">
                  <a:lumMod val="50000"/>
                </a:schemeClr>
              </a:gs>
              <a:gs pos="80000">
                <a:schemeClr val="tx2">
                  <a:lumMod val="40000"/>
                  <a:lumOff val="60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simple model to GF</a:t>
            </a:r>
          </a:p>
        </p:txBody>
      </p:sp>
      <p:sp>
        <p:nvSpPr>
          <p:cNvPr id="4" name="Text Box 28"/>
          <p:cNvSpPr txBox="1">
            <a:spLocks noChangeArrowheads="1"/>
          </p:cNvSpPr>
          <p:nvPr/>
        </p:nvSpPr>
        <p:spPr bwMode="auto">
          <a:xfrm>
            <a:off x="228600" y="1062335"/>
            <a:ext cx="8229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 smtClean="0"/>
              <a:t>I</a:t>
            </a:r>
            <a:r>
              <a:rPr lang="en-US" dirty="0" smtClean="0"/>
              <a:t> and </a:t>
            </a:r>
            <a:r>
              <a:rPr lang="en-US" i="1" dirty="0" smtClean="0"/>
              <a:t>N</a:t>
            </a:r>
            <a:r>
              <a:rPr lang="en-US" dirty="0" smtClean="0"/>
              <a:t> can be expressed with the </a:t>
            </a:r>
            <a:r>
              <a:rPr lang="en-US" b="1" dirty="0" smtClean="0">
                <a:solidFill>
                  <a:srgbClr val="FF0000"/>
                </a:solidFill>
              </a:rPr>
              <a:t>Green’s Function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5" name="Picture 4" descr="NumberD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1752600"/>
            <a:ext cx="9017000" cy="1333500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 bwMode="auto">
          <a:xfrm>
            <a:off x="4038600" y="3352800"/>
            <a:ext cx="838200" cy="533400"/>
          </a:xfrm>
          <a:prstGeom prst="downArrow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pic>
        <p:nvPicPr>
          <p:cNvPr id="9" name="Picture 8" descr="NfromG-Simple-3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" y="4254500"/>
            <a:ext cx="7493000" cy="1308100"/>
          </a:xfrm>
          <a:prstGeom prst="rect">
            <a:avLst/>
          </a:prstGeom>
          <a:ln w="50800">
            <a:solidFill>
              <a:srgbClr val="FF0000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837730" y="2082800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1835696" y="4939934"/>
            <a:ext cx="216024" cy="36004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2"/>
          <p:cNvSpPr>
            <a:spLocks noChangeArrowheads="1"/>
          </p:cNvSpPr>
          <p:nvPr/>
        </p:nvSpPr>
        <p:spPr bwMode="auto">
          <a:xfrm>
            <a:off x="179388" y="179388"/>
            <a:ext cx="7678737" cy="873125"/>
          </a:xfrm>
          <a:prstGeom prst="rect">
            <a:avLst/>
          </a:prstGeom>
          <a:gradFill rotWithShape="1">
            <a:gsLst>
              <a:gs pos="0">
                <a:schemeClr val="accent1">
                  <a:lumMod val="75000"/>
                </a:schemeClr>
              </a:gs>
              <a:gs pos="60001">
                <a:schemeClr val="accent1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endParaRPr lang="en-GB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304800"/>
            <a:ext cx="6842125" cy="609600"/>
          </a:xfrm>
        </p:spPr>
        <p:txBody>
          <a:bodyPr lIns="35717" tIns="35717" rIns="35717" bIns="35717" anchor="ctr"/>
          <a:lstStyle/>
          <a:p>
            <a:r>
              <a:rPr lang="en-IE" dirty="0" smtClean="0"/>
              <a:t>Quantum electron transport</a:t>
            </a:r>
            <a:endParaRPr lang="en-US" b="1" dirty="0" smtClean="0">
              <a:ea typeface="ヒラギノ角ゴ Pro W6"/>
              <a:cs typeface="ヒラギノ角ゴ Pro W6"/>
            </a:endParaRPr>
          </a:p>
        </p:txBody>
      </p:sp>
      <p:sp>
        <p:nvSpPr>
          <p:cNvPr id="5" name="Line 15"/>
          <p:cNvSpPr/>
          <p:nvPr/>
        </p:nvSpPr>
        <p:spPr>
          <a:xfrm>
            <a:off x="2994384" y="5321857"/>
            <a:ext cx="2514600" cy="0"/>
          </a:xfrm>
          <a:prstGeom prst="line">
            <a:avLst/>
          </a:prstGeom>
          <a:ln w="57240">
            <a:solidFill>
              <a:srgbClr val="000000"/>
            </a:solidFill>
            <a:miter/>
            <a:tailEnd type="triangle" w="med" len="med"/>
          </a:ln>
        </p:spPr>
      </p:sp>
      <p:sp>
        <p:nvSpPr>
          <p:cNvPr id="6" name="CustomShape 16"/>
          <p:cNvSpPr/>
          <p:nvPr/>
        </p:nvSpPr>
        <p:spPr>
          <a:xfrm>
            <a:off x="2938044" y="4568760"/>
            <a:ext cx="2627280" cy="64728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3900" b="1" i="1" dirty="0">
                <a:solidFill>
                  <a:srgbClr val="0000FF"/>
                </a:solidFill>
                <a:latin typeface="Arial"/>
                <a:ea typeface="DejaVu Sans"/>
              </a:rPr>
              <a:t>         I</a:t>
            </a:r>
            <a:endParaRPr sz="1800" dirty="0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7" name="CustomShape 17"/>
          <p:cNvSpPr/>
          <p:nvPr/>
        </p:nvSpPr>
        <p:spPr>
          <a:xfrm>
            <a:off x="1455916" y="5522427"/>
            <a:ext cx="5906880" cy="64728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2000" b="1" i="1" dirty="0">
                <a:solidFill>
                  <a:srgbClr val="000000"/>
                </a:solidFill>
                <a:latin typeface="Arial"/>
                <a:ea typeface="DejaVu Sans"/>
              </a:rPr>
              <a:t>We calculate the current I at a given  voltage </a:t>
            </a:r>
            <a:r>
              <a:rPr lang="en-GB" sz="2000" b="1" i="1" dirty="0" smtClean="0">
                <a:solidFill>
                  <a:srgbClr val="000000"/>
                </a:solidFill>
                <a:latin typeface="Arial"/>
                <a:ea typeface="DejaVu Sans"/>
              </a:rPr>
              <a:t>V using Hamiltonians obtained from DFT</a:t>
            </a:r>
            <a:endParaRPr sz="1800" dirty="0">
              <a:solidFill>
                <a:prstClr val="black"/>
              </a:solidFill>
              <a:latin typeface="Arial"/>
              <a:ea typeface="DejaVu Sans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V="1">
            <a:off x="1155340" y="1784717"/>
            <a:ext cx="6192688" cy="282347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9956255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179388" y="180975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6">
                  <a:lumMod val="50000"/>
                </a:schemeClr>
              </a:gs>
              <a:gs pos="80000">
                <a:schemeClr val="tx2">
                  <a:lumMod val="40000"/>
                  <a:lumOff val="60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simple model to GF</a:t>
            </a:r>
          </a:p>
        </p:txBody>
      </p:sp>
      <p:sp>
        <p:nvSpPr>
          <p:cNvPr id="4" name="Text Box 28"/>
          <p:cNvSpPr txBox="1">
            <a:spLocks noChangeArrowheads="1"/>
          </p:cNvSpPr>
          <p:nvPr/>
        </p:nvSpPr>
        <p:spPr bwMode="auto">
          <a:xfrm>
            <a:off x="228600" y="1062335"/>
            <a:ext cx="8229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 smtClean="0"/>
              <a:t>I</a:t>
            </a:r>
            <a:r>
              <a:rPr lang="en-US" dirty="0" smtClean="0"/>
              <a:t> and </a:t>
            </a:r>
            <a:r>
              <a:rPr lang="en-US" i="1" dirty="0" smtClean="0"/>
              <a:t>N</a:t>
            </a:r>
            <a:r>
              <a:rPr lang="en-US" dirty="0" smtClean="0"/>
              <a:t> can be expressed with the </a:t>
            </a:r>
            <a:r>
              <a:rPr lang="en-US" b="1" dirty="0" smtClean="0">
                <a:solidFill>
                  <a:srgbClr val="FF0000"/>
                </a:solidFill>
              </a:rPr>
              <a:t>Green’s Function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Down Arrow 4"/>
          <p:cNvSpPr/>
          <p:nvPr/>
        </p:nvSpPr>
        <p:spPr bwMode="auto">
          <a:xfrm>
            <a:off x="4053681" y="3212119"/>
            <a:ext cx="838200" cy="533400"/>
          </a:xfrm>
          <a:prstGeom prst="downArrow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pic>
        <p:nvPicPr>
          <p:cNvPr id="6" name="Picture 5" descr="CurrentD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901774"/>
            <a:ext cx="8763000" cy="1298626"/>
          </a:xfrm>
          <a:prstGeom prst="rect">
            <a:avLst/>
          </a:prstGeom>
        </p:spPr>
      </p:pic>
      <p:pic>
        <p:nvPicPr>
          <p:cNvPr id="7" name="Picture 6" descr="IfromG-Simple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575" y="4005064"/>
            <a:ext cx="6756400" cy="1282700"/>
          </a:xfrm>
          <a:prstGeom prst="rect">
            <a:avLst/>
          </a:prstGeom>
          <a:ln w="50800">
            <a:solidFill>
              <a:srgbClr val="FF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038090" y="5876984"/>
                <a:ext cx="2160240" cy="43088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  <m:sSub>
                        <m:sSubPr>
                          <m:ctrlPr>
                            <a:rPr lang="el-G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b>
                        <m:sSubPr>
                          <m:ctrlPr>
                            <a:rPr lang="el-G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090" y="5876984"/>
                <a:ext cx="2160240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 bwMode="auto">
          <a:xfrm>
            <a:off x="5220072" y="4941168"/>
            <a:ext cx="0" cy="7920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402915" y="5876984"/>
            <a:ext cx="3556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Transmission coefficient:</a:t>
            </a:r>
            <a:endParaRPr lang="en-GB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179388" y="180975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6">
                  <a:lumMod val="50000"/>
                </a:schemeClr>
              </a:gs>
              <a:gs pos="80000">
                <a:schemeClr val="tx2">
                  <a:lumMod val="40000"/>
                  <a:lumOff val="60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Interpreting the current again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09600" y="1219200"/>
            <a:ext cx="7924800" cy="3962400"/>
          </a:xfrm>
          <a:prstGeom prst="rect">
            <a:avLst/>
          </a:prstGeom>
          <a:solidFill>
            <a:schemeClr val="bg1"/>
          </a:solidFill>
          <a:ln w="38100">
            <a:solidFill>
              <a:srgbClr val="5FB2D8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3200400" y="3200400"/>
            <a:ext cx="1066800" cy="0"/>
          </a:xfrm>
          <a:prstGeom prst="line">
            <a:avLst/>
          </a:prstGeom>
          <a:noFill/>
          <a:ln w="9525">
            <a:solidFill>
              <a:srgbClr val="51515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1981200" y="2133600"/>
            <a:ext cx="0" cy="2514600"/>
          </a:xfrm>
          <a:prstGeom prst="line">
            <a:avLst/>
          </a:prstGeom>
          <a:noFill/>
          <a:ln w="9525">
            <a:solidFill>
              <a:srgbClr val="51515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3200400" y="3200400"/>
            <a:ext cx="0" cy="1447800"/>
          </a:xfrm>
          <a:prstGeom prst="line">
            <a:avLst/>
          </a:prstGeom>
          <a:noFill/>
          <a:ln w="9525">
            <a:solidFill>
              <a:srgbClr val="51515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 flipH="1">
            <a:off x="2133600" y="2743200"/>
            <a:ext cx="838200" cy="0"/>
          </a:xfrm>
          <a:prstGeom prst="line">
            <a:avLst/>
          </a:prstGeom>
          <a:noFill/>
          <a:ln w="57150">
            <a:solidFill>
              <a:srgbClr val="51515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>
            <a:off x="914400" y="2133600"/>
            <a:ext cx="1066800" cy="0"/>
          </a:xfrm>
          <a:prstGeom prst="line">
            <a:avLst/>
          </a:prstGeom>
          <a:noFill/>
          <a:ln w="9525">
            <a:solidFill>
              <a:srgbClr val="51515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685800" y="1371600"/>
            <a:ext cx="1524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2800" i="1">
                <a:solidFill>
                  <a:srgbClr val="515151"/>
                </a:solidFill>
                <a:latin typeface="Arial" charset="0"/>
              </a:rPr>
              <a:t>E +eV/2</a:t>
            </a:r>
            <a:endParaRPr lang="en-US" sz="3600" i="1">
              <a:solidFill>
                <a:srgbClr val="515151"/>
              </a:solidFill>
              <a:latin typeface="Arial" charset="0"/>
            </a:endParaRP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838200" y="1676400"/>
            <a:ext cx="609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2000" i="1">
                <a:solidFill>
                  <a:srgbClr val="515151"/>
                </a:solidFill>
                <a:latin typeface="Arial" charset="0"/>
              </a:rPr>
              <a:t>F</a:t>
            </a: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3124200" y="2514600"/>
            <a:ext cx="1524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2800" i="1">
                <a:solidFill>
                  <a:srgbClr val="515151"/>
                </a:solidFill>
                <a:latin typeface="Arial" charset="0"/>
              </a:rPr>
              <a:t>E -eV/2</a:t>
            </a:r>
            <a:endParaRPr lang="en-US" sz="3600" i="1">
              <a:solidFill>
                <a:srgbClr val="515151"/>
              </a:solidFill>
              <a:latin typeface="Arial" charset="0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3276600" y="2819400"/>
            <a:ext cx="609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2000" i="1">
                <a:solidFill>
                  <a:srgbClr val="515151"/>
                </a:solidFill>
                <a:latin typeface="Arial" charset="0"/>
              </a:rPr>
              <a:t>F</a:t>
            </a:r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 flipV="1">
            <a:off x="5638800" y="1447800"/>
            <a:ext cx="0" cy="3124200"/>
          </a:xfrm>
          <a:prstGeom prst="line">
            <a:avLst/>
          </a:prstGeom>
          <a:noFill/>
          <a:ln w="9525">
            <a:solidFill>
              <a:srgbClr val="51515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Line 15"/>
          <p:cNvSpPr>
            <a:spLocks noChangeShapeType="1"/>
          </p:cNvSpPr>
          <p:nvPr/>
        </p:nvSpPr>
        <p:spPr bwMode="auto">
          <a:xfrm>
            <a:off x="5638800" y="4572000"/>
            <a:ext cx="2514600" cy="0"/>
          </a:xfrm>
          <a:prstGeom prst="line">
            <a:avLst/>
          </a:prstGeom>
          <a:noFill/>
          <a:ln w="9525">
            <a:solidFill>
              <a:srgbClr val="51515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6248400" y="4572000"/>
            <a:ext cx="990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2800" i="1">
                <a:solidFill>
                  <a:srgbClr val="515151"/>
                </a:solidFill>
                <a:latin typeface="Arial" charset="0"/>
              </a:rPr>
              <a:t>T(E)</a:t>
            </a:r>
            <a:endParaRPr lang="en-US" sz="3600" i="1">
              <a:solidFill>
                <a:srgbClr val="515151"/>
              </a:solidFill>
              <a:latin typeface="Arial" charset="0"/>
            </a:endParaRPr>
          </a:p>
        </p:txBody>
      </p:sp>
      <p:sp>
        <p:nvSpPr>
          <p:cNvPr id="17" name="Text Box 17"/>
          <p:cNvSpPr txBox="1">
            <a:spLocks noChangeArrowheads="1"/>
          </p:cNvSpPr>
          <p:nvPr/>
        </p:nvSpPr>
        <p:spPr bwMode="auto">
          <a:xfrm>
            <a:off x="5181600" y="2765425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2800" i="1">
                <a:solidFill>
                  <a:srgbClr val="515151"/>
                </a:solidFill>
                <a:latin typeface="Arial" charset="0"/>
              </a:rPr>
              <a:t>E</a:t>
            </a:r>
            <a:endParaRPr lang="en-US" sz="3600" i="1">
              <a:solidFill>
                <a:srgbClr val="515151"/>
              </a:solidFill>
              <a:latin typeface="Arial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 flipH="1">
            <a:off x="5638800" y="2743200"/>
            <a:ext cx="838200" cy="0"/>
          </a:xfrm>
          <a:prstGeom prst="line">
            <a:avLst/>
          </a:prstGeom>
          <a:noFill/>
          <a:ln w="57150">
            <a:solidFill>
              <a:srgbClr val="51515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9"/>
          <p:cNvSpPr>
            <a:spLocks/>
          </p:cNvSpPr>
          <p:nvPr/>
        </p:nvSpPr>
        <p:spPr bwMode="auto">
          <a:xfrm>
            <a:off x="5638800" y="1600200"/>
            <a:ext cx="2667000" cy="27432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2" y="528"/>
              </a:cxn>
              <a:cxn ang="0">
                <a:pos x="720" y="720"/>
              </a:cxn>
              <a:cxn ang="0">
                <a:pos x="144" y="912"/>
              </a:cxn>
              <a:cxn ang="0">
                <a:pos x="0" y="1728"/>
              </a:cxn>
            </a:cxnLst>
            <a:rect l="0" t="0" r="r" b="b"/>
            <a:pathLst>
              <a:path w="728" h="1728">
                <a:moveTo>
                  <a:pt x="0" y="0"/>
                </a:moveTo>
                <a:cubicBezTo>
                  <a:pt x="36" y="204"/>
                  <a:pt x="72" y="408"/>
                  <a:pt x="192" y="528"/>
                </a:cubicBezTo>
                <a:cubicBezTo>
                  <a:pt x="312" y="648"/>
                  <a:pt x="728" y="656"/>
                  <a:pt x="720" y="720"/>
                </a:cubicBezTo>
                <a:cubicBezTo>
                  <a:pt x="712" y="784"/>
                  <a:pt x="264" y="744"/>
                  <a:pt x="144" y="912"/>
                </a:cubicBezTo>
                <a:cubicBezTo>
                  <a:pt x="24" y="1080"/>
                  <a:pt x="24" y="1592"/>
                  <a:pt x="0" y="1728"/>
                </a:cubicBezTo>
              </a:path>
            </a:pathLst>
          </a:custGeom>
          <a:noFill/>
          <a:ln w="31750">
            <a:solidFill>
              <a:srgbClr val="51515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>
            <a:off x="5638800" y="3200400"/>
            <a:ext cx="366713" cy="0"/>
          </a:xfrm>
          <a:prstGeom prst="line">
            <a:avLst/>
          </a:prstGeom>
          <a:noFill/>
          <a:ln w="9525">
            <a:solidFill>
              <a:srgbClr val="51515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21"/>
          <p:cNvSpPr>
            <a:spLocks noChangeShapeType="1"/>
          </p:cNvSpPr>
          <p:nvPr/>
        </p:nvSpPr>
        <p:spPr bwMode="auto">
          <a:xfrm>
            <a:off x="5638800" y="2133600"/>
            <a:ext cx="304800" cy="0"/>
          </a:xfrm>
          <a:prstGeom prst="line">
            <a:avLst/>
          </a:prstGeom>
          <a:noFill/>
          <a:ln w="9525">
            <a:solidFill>
              <a:srgbClr val="51515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>
            <a:off x="5638800" y="2209800"/>
            <a:ext cx="381000" cy="0"/>
          </a:xfrm>
          <a:prstGeom prst="line">
            <a:avLst/>
          </a:prstGeom>
          <a:noFill/>
          <a:ln w="9525">
            <a:solidFill>
              <a:srgbClr val="51515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Line 23"/>
          <p:cNvSpPr>
            <a:spLocks noChangeShapeType="1"/>
          </p:cNvSpPr>
          <p:nvPr/>
        </p:nvSpPr>
        <p:spPr bwMode="auto">
          <a:xfrm>
            <a:off x="5638800" y="2286000"/>
            <a:ext cx="457200" cy="0"/>
          </a:xfrm>
          <a:prstGeom prst="line">
            <a:avLst/>
          </a:prstGeom>
          <a:noFill/>
          <a:ln w="9525">
            <a:solidFill>
              <a:srgbClr val="51515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24"/>
          <p:cNvSpPr>
            <a:spLocks noChangeShapeType="1"/>
          </p:cNvSpPr>
          <p:nvPr/>
        </p:nvSpPr>
        <p:spPr bwMode="auto">
          <a:xfrm>
            <a:off x="5638800" y="2362200"/>
            <a:ext cx="533400" cy="0"/>
          </a:xfrm>
          <a:prstGeom prst="line">
            <a:avLst/>
          </a:prstGeom>
          <a:noFill/>
          <a:ln w="9525">
            <a:solidFill>
              <a:srgbClr val="51515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25"/>
          <p:cNvSpPr>
            <a:spLocks noChangeShapeType="1"/>
          </p:cNvSpPr>
          <p:nvPr/>
        </p:nvSpPr>
        <p:spPr bwMode="auto">
          <a:xfrm>
            <a:off x="5638800" y="2438400"/>
            <a:ext cx="685800" cy="0"/>
          </a:xfrm>
          <a:prstGeom prst="line">
            <a:avLst/>
          </a:prstGeom>
          <a:noFill/>
          <a:ln w="9525">
            <a:solidFill>
              <a:srgbClr val="51515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26"/>
          <p:cNvSpPr>
            <a:spLocks noChangeShapeType="1"/>
          </p:cNvSpPr>
          <p:nvPr/>
        </p:nvSpPr>
        <p:spPr bwMode="auto">
          <a:xfrm>
            <a:off x="5638800" y="2514600"/>
            <a:ext cx="914400" cy="0"/>
          </a:xfrm>
          <a:prstGeom prst="line">
            <a:avLst/>
          </a:prstGeom>
          <a:noFill/>
          <a:ln w="9525">
            <a:solidFill>
              <a:srgbClr val="51515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27"/>
          <p:cNvSpPr>
            <a:spLocks noChangeShapeType="1"/>
          </p:cNvSpPr>
          <p:nvPr/>
        </p:nvSpPr>
        <p:spPr bwMode="auto">
          <a:xfrm>
            <a:off x="5638800" y="2590800"/>
            <a:ext cx="1447800" cy="0"/>
          </a:xfrm>
          <a:prstGeom prst="line">
            <a:avLst/>
          </a:prstGeom>
          <a:noFill/>
          <a:ln w="9525">
            <a:solidFill>
              <a:srgbClr val="51515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28"/>
          <p:cNvSpPr>
            <a:spLocks noChangeShapeType="1"/>
          </p:cNvSpPr>
          <p:nvPr/>
        </p:nvSpPr>
        <p:spPr bwMode="auto">
          <a:xfrm>
            <a:off x="5638800" y="2667000"/>
            <a:ext cx="2209800" cy="0"/>
          </a:xfrm>
          <a:prstGeom prst="line">
            <a:avLst/>
          </a:prstGeom>
          <a:noFill/>
          <a:ln w="9525">
            <a:solidFill>
              <a:srgbClr val="51515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29"/>
          <p:cNvSpPr>
            <a:spLocks noChangeShapeType="1"/>
          </p:cNvSpPr>
          <p:nvPr/>
        </p:nvSpPr>
        <p:spPr bwMode="auto">
          <a:xfrm>
            <a:off x="5638800" y="2743200"/>
            <a:ext cx="2590800" cy="0"/>
          </a:xfrm>
          <a:prstGeom prst="line">
            <a:avLst/>
          </a:prstGeom>
          <a:noFill/>
          <a:ln w="9525">
            <a:solidFill>
              <a:srgbClr val="51515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30"/>
          <p:cNvSpPr>
            <a:spLocks noChangeShapeType="1"/>
          </p:cNvSpPr>
          <p:nvPr/>
        </p:nvSpPr>
        <p:spPr bwMode="auto">
          <a:xfrm>
            <a:off x="5638800" y="2819400"/>
            <a:ext cx="1828800" cy="0"/>
          </a:xfrm>
          <a:prstGeom prst="line">
            <a:avLst/>
          </a:prstGeom>
          <a:noFill/>
          <a:ln w="9525">
            <a:solidFill>
              <a:srgbClr val="51515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31"/>
          <p:cNvSpPr>
            <a:spLocks noChangeShapeType="1"/>
          </p:cNvSpPr>
          <p:nvPr/>
        </p:nvSpPr>
        <p:spPr bwMode="auto">
          <a:xfrm>
            <a:off x="5638800" y="2895600"/>
            <a:ext cx="1066800" cy="0"/>
          </a:xfrm>
          <a:prstGeom prst="line">
            <a:avLst/>
          </a:prstGeom>
          <a:noFill/>
          <a:ln w="9525">
            <a:solidFill>
              <a:srgbClr val="51515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32"/>
          <p:cNvSpPr>
            <a:spLocks noChangeShapeType="1"/>
          </p:cNvSpPr>
          <p:nvPr/>
        </p:nvSpPr>
        <p:spPr bwMode="auto">
          <a:xfrm>
            <a:off x="5638800" y="2971800"/>
            <a:ext cx="685800" cy="0"/>
          </a:xfrm>
          <a:prstGeom prst="line">
            <a:avLst/>
          </a:prstGeom>
          <a:noFill/>
          <a:ln w="9525">
            <a:solidFill>
              <a:srgbClr val="51515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33"/>
          <p:cNvSpPr>
            <a:spLocks noChangeShapeType="1"/>
          </p:cNvSpPr>
          <p:nvPr/>
        </p:nvSpPr>
        <p:spPr bwMode="auto">
          <a:xfrm>
            <a:off x="5638800" y="3048000"/>
            <a:ext cx="533400" cy="0"/>
          </a:xfrm>
          <a:prstGeom prst="line">
            <a:avLst/>
          </a:prstGeom>
          <a:noFill/>
          <a:ln w="9525">
            <a:solidFill>
              <a:srgbClr val="51515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34"/>
          <p:cNvSpPr>
            <a:spLocks noChangeShapeType="1"/>
          </p:cNvSpPr>
          <p:nvPr/>
        </p:nvSpPr>
        <p:spPr bwMode="auto">
          <a:xfrm>
            <a:off x="5638800" y="3124200"/>
            <a:ext cx="457200" cy="0"/>
          </a:xfrm>
          <a:prstGeom prst="line">
            <a:avLst/>
          </a:prstGeom>
          <a:noFill/>
          <a:ln w="9525">
            <a:solidFill>
              <a:srgbClr val="51515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Line 35"/>
          <p:cNvSpPr>
            <a:spLocks noChangeShapeType="1"/>
          </p:cNvSpPr>
          <p:nvPr/>
        </p:nvSpPr>
        <p:spPr bwMode="auto">
          <a:xfrm>
            <a:off x="5715000" y="2133600"/>
            <a:ext cx="0" cy="1066800"/>
          </a:xfrm>
          <a:prstGeom prst="line">
            <a:avLst/>
          </a:prstGeom>
          <a:noFill/>
          <a:ln w="9525">
            <a:solidFill>
              <a:srgbClr val="51515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Line 36"/>
          <p:cNvSpPr>
            <a:spLocks noChangeShapeType="1"/>
          </p:cNvSpPr>
          <p:nvPr/>
        </p:nvSpPr>
        <p:spPr bwMode="auto">
          <a:xfrm>
            <a:off x="5791200" y="2133600"/>
            <a:ext cx="0" cy="1066800"/>
          </a:xfrm>
          <a:prstGeom prst="line">
            <a:avLst/>
          </a:prstGeom>
          <a:noFill/>
          <a:ln w="9525">
            <a:solidFill>
              <a:srgbClr val="51515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Line 37"/>
          <p:cNvSpPr>
            <a:spLocks noChangeShapeType="1"/>
          </p:cNvSpPr>
          <p:nvPr/>
        </p:nvSpPr>
        <p:spPr bwMode="auto">
          <a:xfrm>
            <a:off x="5867400" y="2133600"/>
            <a:ext cx="0" cy="1066800"/>
          </a:xfrm>
          <a:prstGeom prst="line">
            <a:avLst/>
          </a:prstGeom>
          <a:noFill/>
          <a:ln w="9525">
            <a:solidFill>
              <a:srgbClr val="51515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Line 38"/>
          <p:cNvSpPr>
            <a:spLocks noChangeShapeType="1"/>
          </p:cNvSpPr>
          <p:nvPr/>
        </p:nvSpPr>
        <p:spPr bwMode="auto">
          <a:xfrm>
            <a:off x="5943600" y="2133600"/>
            <a:ext cx="0" cy="1066800"/>
          </a:xfrm>
          <a:prstGeom prst="line">
            <a:avLst/>
          </a:prstGeom>
          <a:noFill/>
          <a:ln w="9525">
            <a:solidFill>
              <a:srgbClr val="51515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Line 39"/>
          <p:cNvSpPr>
            <a:spLocks noChangeShapeType="1"/>
          </p:cNvSpPr>
          <p:nvPr/>
        </p:nvSpPr>
        <p:spPr bwMode="auto">
          <a:xfrm>
            <a:off x="6019800" y="2212975"/>
            <a:ext cx="0" cy="946150"/>
          </a:xfrm>
          <a:prstGeom prst="line">
            <a:avLst/>
          </a:prstGeom>
          <a:noFill/>
          <a:ln w="9525">
            <a:solidFill>
              <a:srgbClr val="51515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Line 40"/>
          <p:cNvSpPr>
            <a:spLocks noChangeShapeType="1"/>
          </p:cNvSpPr>
          <p:nvPr/>
        </p:nvSpPr>
        <p:spPr bwMode="auto">
          <a:xfrm>
            <a:off x="6096000" y="2286000"/>
            <a:ext cx="0" cy="762000"/>
          </a:xfrm>
          <a:prstGeom prst="line">
            <a:avLst/>
          </a:prstGeom>
          <a:noFill/>
          <a:ln w="9525">
            <a:solidFill>
              <a:srgbClr val="51515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Line 41"/>
          <p:cNvSpPr>
            <a:spLocks noChangeShapeType="1"/>
          </p:cNvSpPr>
          <p:nvPr/>
        </p:nvSpPr>
        <p:spPr bwMode="auto">
          <a:xfrm>
            <a:off x="6172200" y="2362200"/>
            <a:ext cx="0" cy="685800"/>
          </a:xfrm>
          <a:prstGeom prst="line">
            <a:avLst/>
          </a:prstGeom>
          <a:noFill/>
          <a:ln w="9525">
            <a:solidFill>
              <a:srgbClr val="51515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42"/>
          <p:cNvSpPr>
            <a:spLocks noChangeShapeType="1"/>
          </p:cNvSpPr>
          <p:nvPr/>
        </p:nvSpPr>
        <p:spPr bwMode="auto">
          <a:xfrm>
            <a:off x="6248400" y="2438400"/>
            <a:ext cx="0" cy="533400"/>
          </a:xfrm>
          <a:prstGeom prst="line">
            <a:avLst/>
          </a:prstGeom>
          <a:noFill/>
          <a:ln w="9525">
            <a:solidFill>
              <a:srgbClr val="51515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Line 43"/>
          <p:cNvSpPr>
            <a:spLocks noChangeShapeType="1"/>
          </p:cNvSpPr>
          <p:nvPr/>
        </p:nvSpPr>
        <p:spPr bwMode="auto">
          <a:xfrm>
            <a:off x="6324600" y="2438400"/>
            <a:ext cx="0" cy="533400"/>
          </a:xfrm>
          <a:prstGeom prst="line">
            <a:avLst/>
          </a:prstGeom>
          <a:noFill/>
          <a:ln w="9525">
            <a:solidFill>
              <a:srgbClr val="51515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44"/>
          <p:cNvSpPr>
            <a:spLocks noChangeShapeType="1"/>
          </p:cNvSpPr>
          <p:nvPr/>
        </p:nvSpPr>
        <p:spPr bwMode="auto">
          <a:xfrm>
            <a:off x="6400800" y="2514600"/>
            <a:ext cx="0" cy="457200"/>
          </a:xfrm>
          <a:prstGeom prst="line">
            <a:avLst/>
          </a:prstGeom>
          <a:noFill/>
          <a:ln w="9525">
            <a:solidFill>
              <a:srgbClr val="51515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Line 45"/>
          <p:cNvSpPr>
            <a:spLocks noChangeShapeType="1"/>
          </p:cNvSpPr>
          <p:nvPr/>
        </p:nvSpPr>
        <p:spPr bwMode="auto">
          <a:xfrm>
            <a:off x="6477000" y="2497138"/>
            <a:ext cx="0" cy="457200"/>
          </a:xfrm>
          <a:prstGeom prst="line">
            <a:avLst/>
          </a:prstGeom>
          <a:noFill/>
          <a:ln w="9525">
            <a:solidFill>
              <a:srgbClr val="51515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Line 46"/>
          <p:cNvSpPr>
            <a:spLocks noChangeShapeType="1"/>
          </p:cNvSpPr>
          <p:nvPr/>
        </p:nvSpPr>
        <p:spPr bwMode="auto">
          <a:xfrm>
            <a:off x="6553200" y="2514600"/>
            <a:ext cx="0" cy="381000"/>
          </a:xfrm>
          <a:prstGeom prst="line">
            <a:avLst/>
          </a:prstGeom>
          <a:noFill/>
          <a:ln w="9525">
            <a:solidFill>
              <a:srgbClr val="51515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Line 47"/>
          <p:cNvSpPr>
            <a:spLocks noChangeShapeType="1"/>
          </p:cNvSpPr>
          <p:nvPr/>
        </p:nvSpPr>
        <p:spPr bwMode="auto">
          <a:xfrm>
            <a:off x="6629400" y="2514600"/>
            <a:ext cx="0" cy="381000"/>
          </a:xfrm>
          <a:prstGeom prst="line">
            <a:avLst/>
          </a:prstGeom>
          <a:noFill/>
          <a:ln w="9525">
            <a:solidFill>
              <a:srgbClr val="51515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Line 48"/>
          <p:cNvSpPr>
            <a:spLocks noChangeShapeType="1"/>
          </p:cNvSpPr>
          <p:nvPr/>
        </p:nvSpPr>
        <p:spPr bwMode="auto">
          <a:xfrm>
            <a:off x="6705600" y="2514600"/>
            <a:ext cx="0" cy="381000"/>
          </a:xfrm>
          <a:prstGeom prst="line">
            <a:avLst/>
          </a:prstGeom>
          <a:noFill/>
          <a:ln w="9525">
            <a:solidFill>
              <a:srgbClr val="51515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Line 49"/>
          <p:cNvSpPr>
            <a:spLocks noChangeShapeType="1"/>
          </p:cNvSpPr>
          <p:nvPr/>
        </p:nvSpPr>
        <p:spPr bwMode="auto">
          <a:xfrm>
            <a:off x="6781800" y="2590800"/>
            <a:ext cx="0" cy="304800"/>
          </a:xfrm>
          <a:prstGeom prst="line">
            <a:avLst/>
          </a:prstGeom>
          <a:noFill/>
          <a:ln w="9525">
            <a:solidFill>
              <a:srgbClr val="51515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Line 50"/>
          <p:cNvSpPr>
            <a:spLocks noChangeShapeType="1"/>
          </p:cNvSpPr>
          <p:nvPr/>
        </p:nvSpPr>
        <p:spPr bwMode="auto">
          <a:xfrm>
            <a:off x="6858000" y="2590800"/>
            <a:ext cx="0" cy="304800"/>
          </a:xfrm>
          <a:prstGeom prst="line">
            <a:avLst/>
          </a:prstGeom>
          <a:noFill/>
          <a:ln w="9525">
            <a:solidFill>
              <a:srgbClr val="51515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51"/>
          <p:cNvSpPr>
            <a:spLocks noChangeShapeType="1"/>
          </p:cNvSpPr>
          <p:nvPr/>
        </p:nvSpPr>
        <p:spPr bwMode="auto">
          <a:xfrm>
            <a:off x="6934200" y="2590800"/>
            <a:ext cx="0" cy="304800"/>
          </a:xfrm>
          <a:prstGeom prst="line">
            <a:avLst/>
          </a:prstGeom>
          <a:noFill/>
          <a:ln w="9525">
            <a:solidFill>
              <a:srgbClr val="51515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52"/>
          <p:cNvSpPr>
            <a:spLocks noChangeShapeType="1"/>
          </p:cNvSpPr>
          <p:nvPr/>
        </p:nvSpPr>
        <p:spPr bwMode="auto">
          <a:xfrm>
            <a:off x="7010400" y="2544763"/>
            <a:ext cx="0" cy="292100"/>
          </a:xfrm>
          <a:prstGeom prst="line">
            <a:avLst/>
          </a:prstGeom>
          <a:noFill/>
          <a:ln w="9525">
            <a:solidFill>
              <a:srgbClr val="51515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Line 53"/>
          <p:cNvSpPr>
            <a:spLocks noChangeShapeType="1"/>
          </p:cNvSpPr>
          <p:nvPr/>
        </p:nvSpPr>
        <p:spPr bwMode="auto">
          <a:xfrm>
            <a:off x="7086600" y="2590800"/>
            <a:ext cx="0" cy="292100"/>
          </a:xfrm>
          <a:prstGeom prst="line">
            <a:avLst/>
          </a:prstGeom>
          <a:noFill/>
          <a:ln w="9525">
            <a:solidFill>
              <a:srgbClr val="51515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Line 54"/>
          <p:cNvSpPr>
            <a:spLocks noChangeShapeType="1"/>
          </p:cNvSpPr>
          <p:nvPr/>
        </p:nvSpPr>
        <p:spPr bwMode="auto">
          <a:xfrm>
            <a:off x="7162800" y="2590800"/>
            <a:ext cx="0" cy="228600"/>
          </a:xfrm>
          <a:prstGeom prst="line">
            <a:avLst/>
          </a:prstGeom>
          <a:noFill/>
          <a:ln w="9525">
            <a:solidFill>
              <a:srgbClr val="51515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Line 55"/>
          <p:cNvSpPr>
            <a:spLocks noChangeShapeType="1"/>
          </p:cNvSpPr>
          <p:nvPr/>
        </p:nvSpPr>
        <p:spPr bwMode="auto">
          <a:xfrm>
            <a:off x="7239000" y="2590800"/>
            <a:ext cx="0" cy="228600"/>
          </a:xfrm>
          <a:prstGeom prst="line">
            <a:avLst/>
          </a:prstGeom>
          <a:noFill/>
          <a:ln w="9525">
            <a:solidFill>
              <a:srgbClr val="51515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56"/>
          <p:cNvSpPr>
            <a:spLocks noChangeShapeType="1"/>
          </p:cNvSpPr>
          <p:nvPr/>
        </p:nvSpPr>
        <p:spPr bwMode="auto">
          <a:xfrm>
            <a:off x="7315200" y="2590800"/>
            <a:ext cx="0" cy="228600"/>
          </a:xfrm>
          <a:prstGeom prst="line">
            <a:avLst/>
          </a:prstGeom>
          <a:noFill/>
          <a:ln w="9525">
            <a:solidFill>
              <a:srgbClr val="51515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57"/>
          <p:cNvSpPr>
            <a:spLocks noChangeShapeType="1"/>
          </p:cNvSpPr>
          <p:nvPr/>
        </p:nvSpPr>
        <p:spPr bwMode="auto">
          <a:xfrm>
            <a:off x="7391400" y="2590800"/>
            <a:ext cx="0" cy="228600"/>
          </a:xfrm>
          <a:prstGeom prst="line">
            <a:avLst/>
          </a:prstGeom>
          <a:noFill/>
          <a:ln w="9525">
            <a:solidFill>
              <a:srgbClr val="51515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58"/>
          <p:cNvSpPr>
            <a:spLocks noChangeShapeType="1"/>
          </p:cNvSpPr>
          <p:nvPr/>
        </p:nvSpPr>
        <p:spPr bwMode="auto">
          <a:xfrm>
            <a:off x="7467600" y="2667000"/>
            <a:ext cx="0" cy="152400"/>
          </a:xfrm>
          <a:prstGeom prst="line">
            <a:avLst/>
          </a:prstGeom>
          <a:noFill/>
          <a:ln w="9525">
            <a:solidFill>
              <a:srgbClr val="51515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59"/>
          <p:cNvSpPr>
            <a:spLocks noChangeShapeType="1"/>
          </p:cNvSpPr>
          <p:nvPr/>
        </p:nvSpPr>
        <p:spPr bwMode="auto">
          <a:xfrm>
            <a:off x="7543800" y="2667000"/>
            <a:ext cx="0" cy="152400"/>
          </a:xfrm>
          <a:prstGeom prst="line">
            <a:avLst/>
          </a:prstGeom>
          <a:noFill/>
          <a:ln w="9525">
            <a:solidFill>
              <a:srgbClr val="51515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Line 60"/>
          <p:cNvSpPr>
            <a:spLocks noChangeShapeType="1"/>
          </p:cNvSpPr>
          <p:nvPr/>
        </p:nvSpPr>
        <p:spPr bwMode="auto">
          <a:xfrm>
            <a:off x="7620000" y="2667000"/>
            <a:ext cx="0" cy="152400"/>
          </a:xfrm>
          <a:prstGeom prst="line">
            <a:avLst/>
          </a:prstGeom>
          <a:noFill/>
          <a:ln w="9525">
            <a:solidFill>
              <a:srgbClr val="51515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Line 61"/>
          <p:cNvSpPr>
            <a:spLocks noChangeShapeType="1"/>
          </p:cNvSpPr>
          <p:nvPr/>
        </p:nvSpPr>
        <p:spPr bwMode="auto">
          <a:xfrm>
            <a:off x="7696200" y="2667000"/>
            <a:ext cx="0" cy="152400"/>
          </a:xfrm>
          <a:prstGeom prst="line">
            <a:avLst/>
          </a:prstGeom>
          <a:noFill/>
          <a:ln w="9525">
            <a:solidFill>
              <a:srgbClr val="51515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Line 62"/>
          <p:cNvSpPr>
            <a:spLocks noChangeShapeType="1"/>
          </p:cNvSpPr>
          <p:nvPr/>
        </p:nvSpPr>
        <p:spPr bwMode="auto">
          <a:xfrm>
            <a:off x="7772400" y="2667000"/>
            <a:ext cx="0" cy="152400"/>
          </a:xfrm>
          <a:prstGeom prst="line">
            <a:avLst/>
          </a:prstGeom>
          <a:noFill/>
          <a:ln w="9525">
            <a:solidFill>
              <a:srgbClr val="51515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Line 63"/>
          <p:cNvSpPr>
            <a:spLocks noChangeShapeType="1"/>
          </p:cNvSpPr>
          <p:nvPr/>
        </p:nvSpPr>
        <p:spPr bwMode="auto">
          <a:xfrm>
            <a:off x="7848600" y="2667000"/>
            <a:ext cx="0" cy="152400"/>
          </a:xfrm>
          <a:prstGeom prst="line">
            <a:avLst/>
          </a:prstGeom>
          <a:noFill/>
          <a:ln w="9525">
            <a:solidFill>
              <a:srgbClr val="51515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Line 64"/>
          <p:cNvSpPr>
            <a:spLocks noChangeShapeType="1"/>
          </p:cNvSpPr>
          <p:nvPr/>
        </p:nvSpPr>
        <p:spPr bwMode="auto">
          <a:xfrm>
            <a:off x="7924800" y="2667000"/>
            <a:ext cx="0" cy="152400"/>
          </a:xfrm>
          <a:prstGeom prst="line">
            <a:avLst/>
          </a:prstGeom>
          <a:noFill/>
          <a:ln w="9525">
            <a:solidFill>
              <a:srgbClr val="51515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Line 65"/>
          <p:cNvSpPr>
            <a:spLocks noChangeShapeType="1"/>
          </p:cNvSpPr>
          <p:nvPr/>
        </p:nvSpPr>
        <p:spPr bwMode="auto">
          <a:xfrm>
            <a:off x="8001000" y="2667000"/>
            <a:ext cx="0" cy="152400"/>
          </a:xfrm>
          <a:prstGeom prst="line">
            <a:avLst/>
          </a:prstGeom>
          <a:noFill/>
          <a:ln w="9525">
            <a:solidFill>
              <a:srgbClr val="51515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Line 66"/>
          <p:cNvSpPr>
            <a:spLocks noChangeShapeType="1"/>
          </p:cNvSpPr>
          <p:nvPr/>
        </p:nvSpPr>
        <p:spPr bwMode="auto">
          <a:xfrm>
            <a:off x="8077200" y="2667000"/>
            <a:ext cx="0" cy="76200"/>
          </a:xfrm>
          <a:prstGeom prst="line">
            <a:avLst/>
          </a:prstGeom>
          <a:noFill/>
          <a:ln w="9525">
            <a:solidFill>
              <a:srgbClr val="51515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Line 67"/>
          <p:cNvSpPr>
            <a:spLocks noChangeShapeType="1"/>
          </p:cNvSpPr>
          <p:nvPr/>
        </p:nvSpPr>
        <p:spPr bwMode="auto">
          <a:xfrm>
            <a:off x="8153400" y="2667000"/>
            <a:ext cx="0" cy="76200"/>
          </a:xfrm>
          <a:prstGeom prst="line">
            <a:avLst/>
          </a:prstGeom>
          <a:noFill/>
          <a:ln w="9525">
            <a:solidFill>
              <a:srgbClr val="51515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9" name="Picture 68" descr="Snapshot 2006-06-24 #101D1A.pdf                                0010114FMacintosh HD                   BE962FC2:"/>
          <p:cNvPicPr>
            <a:picLocks noChangeAspect="1" noChangeArrowheads="1"/>
          </p:cNvPicPr>
          <p:nvPr/>
        </p:nvPicPr>
        <p:blipFill>
          <a:blip r:embed="rId3"/>
          <a:srcRect r="50739"/>
          <a:stretch>
            <a:fillRect/>
          </a:stretch>
        </p:blipFill>
        <p:spPr bwMode="auto">
          <a:xfrm>
            <a:off x="2481263" y="5410200"/>
            <a:ext cx="4148137" cy="1055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Arrow Connector 2"/>
          <p:cNvCxnSpPr/>
          <p:nvPr/>
        </p:nvCxnSpPr>
        <p:spPr bwMode="auto">
          <a:xfrm>
            <a:off x="6858000" y="2073275"/>
            <a:ext cx="0" cy="4238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72" name="Straight Arrow Connector 71"/>
          <p:cNvCxnSpPr/>
          <p:nvPr/>
        </p:nvCxnSpPr>
        <p:spPr bwMode="auto">
          <a:xfrm flipV="1">
            <a:off x="6858000" y="2910617"/>
            <a:ext cx="0" cy="39846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6530096" y="3159779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GB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GB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GB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Γ</a:t>
            </a:r>
            <a:r>
              <a:rPr lang="en-GB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GB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179388" y="180975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6">
                  <a:lumMod val="50000"/>
                </a:schemeClr>
              </a:gs>
              <a:gs pos="80000">
                <a:schemeClr val="tx2">
                  <a:lumMod val="40000"/>
                  <a:lumOff val="60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Self-consistent calculation</a:t>
            </a:r>
          </a:p>
        </p:txBody>
      </p:sp>
      <p:sp>
        <p:nvSpPr>
          <p:cNvPr id="70" name="Text Box 28"/>
          <p:cNvSpPr txBox="1">
            <a:spLocks noChangeArrowheads="1"/>
          </p:cNvSpPr>
          <p:nvPr/>
        </p:nvSpPr>
        <p:spPr bwMode="auto">
          <a:xfrm>
            <a:off x="228600" y="1062335"/>
            <a:ext cx="8229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The position of the energy level generally depends on the occupation</a:t>
            </a:r>
          </a:p>
        </p:txBody>
      </p:sp>
      <p:pic>
        <p:nvPicPr>
          <p:cNvPr id="71" name="Picture 70" descr="SCF-Epsilon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840" y="2857500"/>
            <a:ext cx="3947160" cy="14097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72" name="Text Box 28"/>
          <p:cNvSpPr txBox="1">
            <a:spLocks noChangeArrowheads="1"/>
          </p:cNvSpPr>
          <p:nvPr/>
        </p:nvSpPr>
        <p:spPr bwMode="auto">
          <a:xfrm>
            <a:off x="304800" y="5282624"/>
            <a:ext cx="86868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b="1" dirty="0" smtClean="0">
                <a:solidFill>
                  <a:srgbClr val="FF0000"/>
                </a:solidFill>
              </a:rPr>
              <a:t>The calculation needs to be self-consistent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7"/>
          <p:cNvSpPr>
            <a:spLocks noChangeShapeType="1"/>
          </p:cNvSpPr>
          <p:nvPr/>
        </p:nvSpPr>
        <p:spPr bwMode="auto">
          <a:xfrm>
            <a:off x="1752600" y="1600200"/>
            <a:ext cx="2133600" cy="533400"/>
          </a:xfrm>
          <a:prstGeom prst="line">
            <a:avLst/>
          </a:prstGeom>
          <a:noFill/>
          <a:ln w="57150">
            <a:solidFill>
              <a:srgbClr val="51515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H="1">
            <a:off x="5943599" y="3505200"/>
            <a:ext cx="45719" cy="381000"/>
          </a:xfrm>
          <a:prstGeom prst="line">
            <a:avLst/>
          </a:prstGeom>
          <a:noFill/>
          <a:ln w="101600">
            <a:solidFill>
              <a:srgbClr val="51515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 flipH="1" flipV="1">
            <a:off x="7391400" y="2895600"/>
            <a:ext cx="762000" cy="990600"/>
          </a:xfrm>
          <a:prstGeom prst="line">
            <a:avLst/>
          </a:prstGeom>
          <a:noFill/>
          <a:ln w="101600">
            <a:solidFill>
              <a:srgbClr val="51515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2"/>
          <p:cNvSpPr>
            <a:spLocks noChangeArrowheads="1"/>
          </p:cNvSpPr>
          <p:nvPr/>
        </p:nvSpPr>
        <p:spPr bwMode="auto">
          <a:xfrm>
            <a:off x="1676400" y="2209800"/>
            <a:ext cx="7239000" cy="3048000"/>
          </a:xfrm>
          <a:prstGeom prst="roundRect">
            <a:avLst>
              <a:gd name="adj" fmla="val 16667"/>
            </a:avLst>
          </a:prstGeom>
          <a:noFill/>
          <a:ln w="76200">
            <a:solidFill>
              <a:srgbClr val="9BE61A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179388" y="180975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6">
                  <a:lumMod val="50000"/>
                </a:schemeClr>
              </a:gs>
              <a:gs pos="80000">
                <a:schemeClr val="tx2">
                  <a:lumMod val="40000"/>
                  <a:lumOff val="60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/>
          </a:p>
        </p:txBody>
      </p:sp>
      <p:sp>
        <p:nvSpPr>
          <p:cNvPr id="23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7391400" cy="609600"/>
          </a:xfrm>
        </p:spPr>
        <p:txBody>
          <a:bodyPr/>
          <a:lstStyle/>
          <a:p>
            <a:r>
              <a:rPr lang="en-US" dirty="0" smtClean="0"/>
              <a:t>Self-consistent calculation</a:t>
            </a:r>
          </a:p>
        </p:txBody>
      </p:sp>
      <p:pic>
        <p:nvPicPr>
          <p:cNvPr id="24" name="Picture 23" descr="Gamma_alpha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143000"/>
            <a:ext cx="1066800" cy="904646"/>
          </a:xfrm>
          <a:prstGeom prst="rect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</p:pic>
      <p:pic>
        <p:nvPicPr>
          <p:cNvPr id="26" name="Picture 25" descr="GF-SingleLevel-SCF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2438400"/>
            <a:ext cx="4419600" cy="1052071"/>
          </a:xfrm>
          <a:prstGeom prst="rect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</p:pic>
      <p:pic>
        <p:nvPicPr>
          <p:cNvPr id="28" name="Picture 27" descr="NfromG-Simple-3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600" y="3962400"/>
            <a:ext cx="6184900" cy="1079737"/>
          </a:xfrm>
          <a:prstGeom prst="rect">
            <a:avLst/>
          </a:prstGeom>
          <a:ln w="50800">
            <a:solidFill>
              <a:schemeClr val="accent1">
                <a:lumMod val="50000"/>
              </a:schemeClr>
            </a:solidFill>
          </a:ln>
        </p:spPr>
      </p:pic>
      <p:grpSp>
        <p:nvGrpSpPr>
          <p:cNvPr id="31" name="Group 30"/>
          <p:cNvGrpSpPr/>
          <p:nvPr/>
        </p:nvGrpSpPr>
        <p:grpSpPr>
          <a:xfrm>
            <a:off x="1930400" y="5181600"/>
            <a:ext cx="6756400" cy="1471768"/>
            <a:chOff x="1930400" y="5181600"/>
            <a:chExt cx="6756400" cy="1471768"/>
          </a:xfrm>
        </p:grpSpPr>
        <p:sp>
          <p:nvSpPr>
            <p:cNvPr id="13" name="Line 10"/>
            <p:cNvSpPr>
              <a:spLocks noChangeShapeType="1"/>
            </p:cNvSpPr>
            <p:nvPr/>
          </p:nvSpPr>
          <p:spPr bwMode="auto">
            <a:xfrm flipH="1">
              <a:off x="8153400" y="5181600"/>
              <a:ext cx="533400" cy="91440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9" name="Picture 28" descr="IfromG-Simple.tif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30400" y="5486400"/>
              <a:ext cx="6146800" cy="1166968"/>
            </a:xfrm>
            <a:prstGeom prst="rect">
              <a:avLst/>
            </a:prstGeom>
            <a:ln w="50800">
              <a:solidFill>
                <a:srgbClr val="FF0000"/>
              </a:solidFill>
            </a:ln>
          </p:spPr>
        </p:pic>
      </p:grpSp>
      <p:sp>
        <p:nvSpPr>
          <p:cNvPr id="30" name="Text Box 28"/>
          <p:cNvSpPr txBox="1">
            <a:spLocks noChangeArrowheads="1"/>
          </p:cNvSpPr>
          <p:nvPr/>
        </p:nvSpPr>
        <p:spPr bwMode="auto">
          <a:xfrm>
            <a:off x="3886200" y="1244024"/>
            <a:ext cx="5029200" cy="584776"/>
          </a:xfrm>
          <a:prstGeom prst="rect">
            <a:avLst/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b="1" dirty="0" smtClean="0">
                <a:solidFill>
                  <a:srgbClr val="FF0000"/>
                </a:solidFill>
              </a:rPr>
              <a:t>This is the NEGF method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3061913" y="4096236"/>
            <a:ext cx="216024" cy="36004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87824" y="39859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Line 4"/>
          <p:cNvSpPr>
            <a:spLocks noChangeShapeType="1"/>
          </p:cNvSpPr>
          <p:nvPr/>
        </p:nvSpPr>
        <p:spPr bwMode="auto">
          <a:xfrm>
            <a:off x="5562600" y="3200400"/>
            <a:ext cx="1785600" cy="0"/>
          </a:xfrm>
          <a:prstGeom prst="line">
            <a:avLst/>
          </a:prstGeom>
          <a:noFill/>
          <a:ln w="38100">
            <a:solidFill>
              <a:srgbClr val="51515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Line 5"/>
          <p:cNvSpPr>
            <a:spLocks noChangeShapeType="1"/>
          </p:cNvSpPr>
          <p:nvPr/>
        </p:nvSpPr>
        <p:spPr bwMode="auto">
          <a:xfrm>
            <a:off x="3657600" y="2133600"/>
            <a:ext cx="0" cy="2514600"/>
          </a:xfrm>
          <a:prstGeom prst="line">
            <a:avLst/>
          </a:prstGeom>
          <a:noFill/>
          <a:ln w="38100">
            <a:solidFill>
              <a:srgbClr val="51515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Line 6"/>
          <p:cNvSpPr>
            <a:spLocks noChangeShapeType="1"/>
          </p:cNvSpPr>
          <p:nvPr/>
        </p:nvSpPr>
        <p:spPr bwMode="auto">
          <a:xfrm>
            <a:off x="5562600" y="3200400"/>
            <a:ext cx="0" cy="1447800"/>
          </a:xfrm>
          <a:prstGeom prst="line">
            <a:avLst/>
          </a:prstGeom>
          <a:noFill/>
          <a:ln w="38100">
            <a:solidFill>
              <a:srgbClr val="51515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Line 7"/>
          <p:cNvSpPr>
            <a:spLocks noChangeShapeType="1"/>
          </p:cNvSpPr>
          <p:nvPr/>
        </p:nvSpPr>
        <p:spPr bwMode="auto">
          <a:xfrm flipH="1">
            <a:off x="4267200" y="2743200"/>
            <a:ext cx="8382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Line 8"/>
          <p:cNvSpPr>
            <a:spLocks noChangeShapeType="1"/>
          </p:cNvSpPr>
          <p:nvPr/>
        </p:nvSpPr>
        <p:spPr bwMode="auto">
          <a:xfrm>
            <a:off x="1872000" y="2133600"/>
            <a:ext cx="1785600" cy="0"/>
          </a:xfrm>
          <a:prstGeom prst="line">
            <a:avLst/>
          </a:prstGeom>
          <a:noFill/>
          <a:ln w="38100">
            <a:solidFill>
              <a:srgbClr val="51515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Text Box 9"/>
          <p:cNvSpPr txBox="1">
            <a:spLocks noChangeArrowheads="1"/>
          </p:cNvSpPr>
          <p:nvPr/>
        </p:nvSpPr>
        <p:spPr bwMode="auto">
          <a:xfrm>
            <a:off x="1938000" y="1371600"/>
            <a:ext cx="1524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i="1"/>
              <a:t>E +eV/2</a:t>
            </a:r>
            <a:endParaRPr lang="en-US" sz="3600" i="1"/>
          </a:p>
        </p:txBody>
      </p:sp>
      <p:sp>
        <p:nvSpPr>
          <p:cNvPr id="95" name="Text Box 10"/>
          <p:cNvSpPr txBox="1">
            <a:spLocks noChangeArrowheads="1"/>
          </p:cNvSpPr>
          <p:nvPr/>
        </p:nvSpPr>
        <p:spPr bwMode="auto">
          <a:xfrm>
            <a:off x="2090400" y="1676400"/>
            <a:ext cx="609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2000" i="1"/>
              <a:t>F</a:t>
            </a:r>
          </a:p>
        </p:txBody>
      </p:sp>
      <p:sp>
        <p:nvSpPr>
          <p:cNvPr id="96" name="Text Box 11"/>
          <p:cNvSpPr txBox="1">
            <a:spLocks noChangeArrowheads="1"/>
          </p:cNvSpPr>
          <p:nvPr/>
        </p:nvSpPr>
        <p:spPr bwMode="auto">
          <a:xfrm>
            <a:off x="6063000" y="2514600"/>
            <a:ext cx="1524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i="1" dirty="0"/>
              <a:t>E -eV/2</a:t>
            </a:r>
            <a:endParaRPr lang="en-US" sz="3600" i="1" dirty="0"/>
          </a:p>
        </p:txBody>
      </p:sp>
      <p:sp>
        <p:nvSpPr>
          <p:cNvPr id="97" name="Text Box 12"/>
          <p:cNvSpPr txBox="1">
            <a:spLocks noChangeArrowheads="1"/>
          </p:cNvSpPr>
          <p:nvPr/>
        </p:nvSpPr>
        <p:spPr bwMode="auto">
          <a:xfrm>
            <a:off x="6215400" y="2819400"/>
            <a:ext cx="609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2000" i="1" dirty="0"/>
              <a:t>F</a:t>
            </a:r>
          </a:p>
        </p:txBody>
      </p:sp>
      <p:sp>
        <p:nvSpPr>
          <p:cNvPr id="98" name="Text Box 10"/>
          <p:cNvSpPr txBox="1">
            <a:spLocks noChangeArrowheads="1"/>
          </p:cNvSpPr>
          <p:nvPr/>
        </p:nvSpPr>
        <p:spPr bwMode="auto">
          <a:xfrm>
            <a:off x="4495800" y="2655888"/>
            <a:ext cx="9144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3200" dirty="0">
                <a:latin typeface="Symbol" pitchFamily="-112" charset="2"/>
                <a:sym typeface="Symbol" pitchFamily="-112" charset="2"/>
              </a:rPr>
              <a:t>e</a:t>
            </a:r>
            <a:r>
              <a:rPr lang="en-US" sz="3200" baseline="-25000" dirty="0">
                <a:latin typeface="Symbol" pitchFamily="-112" charset="2"/>
                <a:sym typeface="Symbol" pitchFamily="-112" charset="2"/>
              </a:rPr>
              <a:t>a</a:t>
            </a:r>
            <a:endParaRPr lang="en-US" sz="3200" dirty="0"/>
          </a:p>
        </p:txBody>
      </p:sp>
      <p:sp>
        <p:nvSpPr>
          <p:cNvPr id="99" name="Text Box 11"/>
          <p:cNvSpPr txBox="1">
            <a:spLocks noChangeArrowheads="1"/>
          </p:cNvSpPr>
          <p:nvPr/>
        </p:nvSpPr>
        <p:spPr bwMode="auto">
          <a:xfrm>
            <a:off x="3657600" y="2046288"/>
            <a:ext cx="9144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3200" dirty="0" err="1">
                <a:latin typeface="Symbol" pitchFamily="-112" charset="2"/>
                <a:sym typeface="Symbol" pitchFamily="-112" charset="2"/>
              </a:rPr>
              <a:t>g</a:t>
            </a:r>
            <a:r>
              <a:rPr lang="en-US" sz="3200" baseline="-25000" dirty="0" err="1">
                <a:latin typeface="Symbol" pitchFamily="-112" charset="2"/>
                <a:sym typeface="Symbol" pitchFamily="-112" charset="2"/>
              </a:rPr>
              <a:t>a</a:t>
            </a:r>
            <a:r>
              <a:rPr lang="en-US" sz="3200" baseline="30000" dirty="0" err="1">
                <a:sym typeface="Symbol" pitchFamily="-112" charset="2"/>
              </a:rPr>
              <a:t>L</a:t>
            </a:r>
            <a:endParaRPr lang="en-US" sz="3200" dirty="0"/>
          </a:p>
        </p:txBody>
      </p:sp>
      <p:sp>
        <p:nvSpPr>
          <p:cNvPr id="100" name="Text Box 12"/>
          <p:cNvSpPr txBox="1">
            <a:spLocks noChangeArrowheads="1"/>
          </p:cNvSpPr>
          <p:nvPr/>
        </p:nvSpPr>
        <p:spPr bwMode="auto">
          <a:xfrm>
            <a:off x="5105400" y="2046288"/>
            <a:ext cx="9144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3200" dirty="0" err="1">
                <a:latin typeface="Symbol" pitchFamily="-112" charset="2"/>
                <a:sym typeface="Symbol" pitchFamily="-112" charset="2"/>
              </a:rPr>
              <a:t>g</a:t>
            </a:r>
            <a:r>
              <a:rPr lang="en-US" sz="3200" baseline="-25000" dirty="0" err="1">
                <a:latin typeface="Symbol" pitchFamily="-112" charset="2"/>
                <a:sym typeface="Symbol" pitchFamily="-112" charset="2"/>
              </a:rPr>
              <a:t>a</a:t>
            </a:r>
            <a:r>
              <a:rPr lang="en-US" sz="3200" baseline="30000" dirty="0" err="1">
                <a:sym typeface="Symbol" pitchFamily="-112" charset="2"/>
              </a:rPr>
              <a:t>R</a:t>
            </a:r>
            <a:endParaRPr lang="en-US" sz="3200" dirty="0"/>
          </a:p>
        </p:txBody>
      </p:sp>
      <p:sp>
        <p:nvSpPr>
          <p:cNvPr id="101" name="Line 16"/>
          <p:cNvSpPr>
            <a:spLocks noChangeShapeType="1"/>
          </p:cNvSpPr>
          <p:nvPr/>
        </p:nvSpPr>
        <p:spPr bwMode="auto">
          <a:xfrm>
            <a:off x="3657600" y="2732088"/>
            <a:ext cx="533400" cy="0"/>
          </a:xfrm>
          <a:prstGeom prst="line">
            <a:avLst/>
          </a:prstGeom>
          <a:noFill/>
          <a:ln w="25400">
            <a:solidFill>
              <a:srgbClr val="51515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" name="Line 16"/>
          <p:cNvSpPr>
            <a:spLocks noChangeShapeType="1"/>
          </p:cNvSpPr>
          <p:nvPr/>
        </p:nvSpPr>
        <p:spPr bwMode="auto">
          <a:xfrm>
            <a:off x="5181600" y="2732088"/>
            <a:ext cx="533400" cy="0"/>
          </a:xfrm>
          <a:prstGeom prst="line">
            <a:avLst/>
          </a:prstGeom>
          <a:noFill/>
          <a:ln w="25400">
            <a:solidFill>
              <a:srgbClr val="51515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V="1">
            <a:off x="2590800" y="4953000"/>
            <a:ext cx="4038600" cy="184134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04" name="Picture 2"/>
          <p:cNvPicPr>
            <a:picLocks noChangeAspect="1" noChangeArrowheads="1"/>
          </p:cNvPicPr>
          <p:nvPr/>
        </p:nvPicPr>
        <p:blipFill>
          <a:blip r:embed="rId3"/>
          <a:srcRect l="80259"/>
          <a:stretch>
            <a:fillRect/>
          </a:stretch>
        </p:blipFill>
        <p:spPr bwMode="auto">
          <a:xfrm flipV="1">
            <a:off x="6629400" y="5092854"/>
            <a:ext cx="797255" cy="184134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05" name="Picture 2"/>
          <p:cNvPicPr>
            <a:picLocks noChangeAspect="1" noChangeArrowheads="1"/>
          </p:cNvPicPr>
          <p:nvPr/>
        </p:nvPicPr>
        <p:blipFill>
          <a:blip r:embed="rId3"/>
          <a:srcRect l="80259"/>
          <a:stretch>
            <a:fillRect/>
          </a:stretch>
        </p:blipFill>
        <p:spPr bwMode="auto">
          <a:xfrm flipV="1">
            <a:off x="7432345" y="5016654"/>
            <a:ext cx="797255" cy="184134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06" name="Picture 2"/>
          <p:cNvPicPr>
            <a:picLocks noChangeAspect="1" noChangeArrowheads="1"/>
          </p:cNvPicPr>
          <p:nvPr/>
        </p:nvPicPr>
        <p:blipFill>
          <a:blip r:embed="rId3"/>
          <a:srcRect l="80259"/>
          <a:stretch>
            <a:fillRect/>
          </a:stretch>
        </p:blipFill>
        <p:spPr bwMode="auto">
          <a:xfrm flipV="1">
            <a:off x="990600" y="5016654"/>
            <a:ext cx="797255" cy="184134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07" name="Picture 2"/>
          <p:cNvPicPr>
            <a:picLocks noChangeAspect="1" noChangeArrowheads="1"/>
          </p:cNvPicPr>
          <p:nvPr/>
        </p:nvPicPr>
        <p:blipFill>
          <a:blip r:embed="rId3"/>
          <a:srcRect l="80259"/>
          <a:stretch>
            <a:fillRect/>
          </a:stretch>
        </p:blipFill>
        <p:spPr bwMode="auto">
          <a:xfrm flipV="1">
            <a:off x="1793545" y="4940454"/>
            <a:ext cx="797255" cy="184134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8" name="Rectangle 107"/>
          <p:cNvSpPr>
            <a:spLocks noChangeArrowheads="1"/>
          </p:cNvSpPr>
          <p:nvPr/>
        </p:nvSpPr>
        <p:spPr bwMode="auto">
          <a:xfrm>
            <a:off x="990600" y="1219200"/>
            <a:ext cx="7391400" cy="3733800"/>
          </a:xfrm>
          <a:prstGeom prst="rect">
            <a:avLst/>
          </a:prstGeom>
          <a:noFill/>
          <a:ln w="38100">
            <a:solidFill>
              <a:srgbClr val="5FB2D8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auto">
          <a:xfrm>
            <a:off x="179388" y="180975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6">
                  <a:lumMod val="50000"/>
                </a:schemeClr>
              </a:gs>
              <a:gs pos="80000">
                <a:schemeClr val="tx2">
                  <a:lumMod val="40000"/>
                  <a:lumOff val="60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/>
          </a:p>
        </p:txBody>
      </p:sp>
      <p:sp>
        <p:nvSpPr>
          <p:cNvPr id="2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7391400" cy="609600"/>
          </a:xfrm>
        </p:spPr>
        <p:txBody>
          <a:bodyPr/>
          <a:lstStyle/>
          <a:p>
            <a:r>
              <a:rPr lang="en-US" dirty="0" smtClean="0"/>
              <a:t>From single level to atomistic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179388" y="180975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6">
                  <a:lumMod val="50000"/>
                </a:schemeClr>
              </a:gs>
              <a:gs pos="80000">
                <a:schemeClr val="tx2">
                  <a:lumMod val="40000"/>
                  <a:lumOff val="60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/>
          </a:p>
        </p:txBody>
      </p:sp>
      <p:sp>
        <p:nvSpPr>
          <p:cNvPr id="23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7391400" cy="609600"/>
          </a:xfrm>
        </p:spPr>
        <p:txBody>
          <a:bodyPr/>
          <a:lstStyle/>
          <a:p>
            <a:r>
              <a:rPr lang="en-US" dirty="0" smtClean="0"/>
              <a:t>From single level to atomistic</a:t>
            </a:r>
          </a:p>
        </p:txBody>
      </p:sp>
      <p:pic>
        <p:nvPicPr>
          <p:cNvPr id="16" name="Picture 15" descr="FromEpsilontoH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301240"/>
            <a:ext cx="6167120" cy="975360"/>
          </a:xfrm>
          <a:prstGeom prst="rect">
            <a:avLst/>
          </a:prstGeom>
        </p:spPr>
      </p:pic>
      <p:pic>
        <p:nvPicPr>
          <p:cNvPr id="17" name="Picture 16" descr="FromGammatoSigma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219200"/>
            <a:ext cx="4612640" cy="944880"/>
          </a:xfrm>
          <a:prstGeom prst="rect">
            <a:avLst/>
          </a:prstGeom>
        </p:spPr>
      </p:pic>
      <p:pic>
        <p:nvPicPr>
          <p:cNvPr id="18" name="Picture 17" descr="FromNtorho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3295650"/>
            <a:ext cx="7696200" cy="1962150"/>
          </a:xfrm>
          <a:prstGeom prst="rect">
            <a:avLst/>
          </a:prstGeom>
        </p:spPr>
      </p:pic>
      <p:pic>
        <p:nvPicPr>
          <p:cNvPr id="19" name="Picture 18" descr="RealG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181600"/>
            <a:ext cx="9144000" cy="1042822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179388" y="180975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6">
                  <a:lumMod val="50000"/>
                </a:schemeClr>
              </a:gs>
              <a:gs pos="80000">
                <a:schemeClr val="tx2">
                  <a:lumMod val="40000"/>
                  <a:lumOff val="60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/>
          </a:p>
        </p:txBody>
      </p:sp>
      <p:sp>
        <p:nvSpPr>
          <p:cNvPr id="23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7391400" cy="609600"/>
          </a:xfrm>
        </p:spPr>
        <p:txBody>
          <a:bodyPr/>
          <a:lstStyle/>
          <a:p>
            <a:r>
              <a:rPr lang="en-US" dirty="0" smtClean="0"/>
              <a:t>From single level to atomistic</a:t>
            </a: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609600" y="1828800"/>
            <a:ext cx="1600200" cy="3886200"/>
            <a:chOff x="288" y="768"/>
            <a:chExt cx="1008" cy="2448"/>
          </a:xfrm>
        </p:grpSpPr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288" y="768"/>
              <a:ext cx="576" cy="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sz="3900" i="1" dirty="0">
                  <a:solidFill>
                    <a:schemeClr val="accent2"/>
                  </a:solidFill>
                  <a:latin typeface="Helvetica Neue" pitchFamily="-112" charset="0"/>
                  <a:sym typeface="Symbol" pitchFamily="-112" charset="2"/>
                </a:rPr>
                <a:t></a:t>
              </a:r>
              <a:r>
                <a:rPr lang="en-US" sz="3900" i="1" baseline="-25000" dirty="0">
                  <a:solidFill>
                    <a:schemeClr val="accent2"/>
                  </a:solidFill>
                  <a:latin typeface="Helvetica Neue" pitchFamily="-112" charset="0"/>
                </a:rPr>
                <a:t>L</a:t>
              </a:r>
              <a:endParaRPr lang="en-US" sz="3900" i="1" dirty="0">
                <a:solidFill>
                  <a:schemeClr val="accent2"/>
                </a:solidFill>
                <a:latin typeface="Helvetica Neue" pitchFamily="-112" charset="0"/>
              </a:endParaRPr>
            </a:p>
          </p:txBody>
        </p:sp>
        <p:sp>
          <p:nvSpPr>
            <p:cNvPr id="12" name="AutoShape 5"/>
            <p:cNvSpPr>
              <a:spLocks noChangeArrowheads="1"/>
            </p:cNvSpPr>
            <p:nvPr/>
          </p:nvSpPr>
          <p:spPr bwMode="auto">
            <a:xfrm>
              <a:off x="384" y="1536"/>
              <a:ext cx="912" cy="1680"/>
            </a:xfrm>
            <a:prstGeom prst="cube">
              <a:avLst>
                <a:gd name="adj" fmla="val 57032"/>
              </a:avLst>
            </a:prstGeom>
            <a:solidFill>
              <a:srgbClr val="3366FF">
                <a:alpha val="63921"/>
              </a:srgbClr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-762000" y="1828800"/>
            <a:ext cx="3189288" cy="3886200"/>
            <a:chOff x="-576" y="768"/>
            <a:chExt cx="2009" cy="2448"/>
          </a:xfrm>
        </p:grpSpPr>
        <p:sp>
          <p:nvSpPr>
            <p:cNvPr id="14" name="AutoShape 7"/>
            <p:cNvSpPr>
              <a:spLocks noChangeArrowheads="1"/>
            </p:cNvSpPr>
            <p:nvPr/>
          </p:nvSpPr>
          <p:spPr bwMode="auto">
            <a:xfrm>
              <a:off x="-576" y="1536"/>
              <a:ext cx="912" cy="1680"/>
            </a:xfrm>
            <a:prstGeom prst="cube">
              <a:avLst>
                <a:gd name="adj" fmla="val 57032"/>
              </a:avLst>
            </a:prstGeom>
            <a:solidFill>
              <a:srgbClr val="FFFF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AutoShape 8"/>
            <p:cNvSpPr>
              <a:spLocks noChangeArrowheads="1"/>
            </p:cNvSpPr>
            <p:nvPr/>
          </p:nvSpPr>
          <p:spPr bwMode="auto">
            <a:xfrm>
              <a:off x="-103" y="1536"/>
              <a:ext cx="912" cy="1680"/>
            </a:xfrm>
            <a:prstGeom prst="cube">
              <a:avLst>
                <a:gd name="adj" fmla="val 57032"/>
              </a:avLst>
            </a:prstGeom>
            <a:solidFill>
              <a:srgbClr val="FFFF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AutoShape 9"/>
            <p:cNvSpPr>
              <a:spLocks noChangeArrowheads="1"/>
            </p:cNvSpPr>
            <p:nvPr/>
          </p:nvSpPr>
          <p:spPr bwMode="auto">
            <a:xfrm>
              <a:off x="377" y="1536"/>
              <a:ext cx="912" cy="1680"/>
            </a:xfrm>
            <a:prstGeom prst="cube">
              <a:avLst>
                <a:gd name="adj" fmla="val 57032"/>
              </a:avLst>
            </a:prstGeom>
            <a:solidFill>
              <a:srgbClr val="FFFF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Text Box 10"/>
            <p:cNvSpPr txBox="1">
              <a:spLocks noChangeArrowheads="1"/>
            </p:cNvSpPr>
            <p:nvPr/>
          </p:nvSpPr>
          <p:spPr bwMode="auto">
            <a:xfrm>
              <a:off x="281" y="768"/>
              <a:ext cx="1152" cy="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sz="3900" i="1">
                  <a:latin typeface="Helvetica Neue" pitchFamily="-112" charset="0"/>
                </a:rPr>
                <a:t>H</a:t>
              </a:r>
              <a:r>
                <a:rPr lang="en-US" sz="3900" i="1" baseline="-25000">
                  <a:latin typeface="Helvetica Neue" pitchFamily="-112" charset="0"/>
                </a:rPr>
                <a:t>L </a:t>
              </a:r>
              <a:r>
                <a:rPr lang="en-US" sz="3900" i="1">
                  <a:latin typeface="Helvetica Neue" pitchFamily="-112" charset="0"/>
                </a:rPr>
                <a:t>[</a:t>
              </a:r>
              <a:r>
                <a:rPr lang="en-US" sz="3900" i="1">
                  <a:latin typeface="Helvetica Neue" pitchFamily="-112" charset="0"/>
                  <a:sym typeface="Symbol" pitchFamily="-112" charset="2"/>
                </a:rPr>
                <a:t></a:t>
              </a:r>
              <a:r>
                <a:rPr lang="en-US" sz="3900" i="1" baseline="-25000">
                  <a:latin typeface="Helvetica Neue" pitchFamily="-112" charset="0"/>
                  <a:sym typeface="Symbol" pitchFamily="-112" charset="2"/>
                </a:rPr>
                <a:t>L </a:t>
              </a:r>
              <a:r>
                <a:rPr lang="en-US" sz="3900" i="1">
                  <a:latin typeface="Helvetica Neue" pitchFamily="-112" charset="0"/>
                </a:rPr>
                <a:t>]</a:t>
              </a:r>
            </a:p>
          </p:txBody>
        </p:sp>
      </p:grpSp>
      <p:sp>
        <p:nvSpPr>
          <p:cNvPr id="24" name="Oval 11"/>
          <p:cNvSpPr>
            <a:spLocks noChangeArrowheads="1"/>
          </p:cNvSpPr>
          <p:nvPr/>
        </p:nvSpPr>
        <p:spPr bwMode="auto">
          <a:xfrm>
            <a:off x="4876800" y="4191000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12"/>
          <p:cNvSpPr>
            <a:spLocks noChangeArrowheads="1"/>
          </p:cNvSpPr>
          <p:nvPr/>
        </p:nvSpPr>
        <p:spPr bwMode="auto">
          <a:xfrm>
            <a:off x="5257800" y="3048000"/>
            <a:ext cx="1447800" cy="2667000"/>
          </a:xfrm>
          <a:prstGeom prst="cube">
            <a:avLst>
              <a:gd name="adj" fmla="val 57032"/>
            </a:avLst>
          </a:prstGeom>
          <a:solidFill>
            <a:srgbClr val="FF6A0C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AutoShape 13"/>
          <p:cNvSpPr>
            <a:spLocks noChangeArrowheads="1"/>
          </p:cNvSpPr>
          <p:nvPr/>
        </p:nvSpPr>
        <p:spPr bwMode="auto">
          <a:xfrm>
            <a:off x="6019800" y="3048000"/>
            <a:ext cx="1447800" cy="2667000"/>
          </a:xfrm>
          <a:prstGeom prst="cube">
            <a:avLst>
              <a:gd name="adj" fmla="val 57032"/>
            </a:avLst>
          </a:prstGeom>
          <a:solidFill>
            <a:srgbClr val="FFC804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Oval 14"/>
          <p:cNvSpPr>
            <a:spLocks noChangeArrowheads="1"/>
          </p:cNvSpPr>
          <p:nvPr/>
        </p:nvSpPr>
        <p:spPr bwMode="auto">
          <a:xfrm>
            <a:off x="3352800" y="4191000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Oval 15"/>
          <p:cNvSpPr>
            <a:spLocks noChangeArrowheads="1"/>
          </p:cNvSpPr>
          <p:nvPr/>
        </p:nvSpPr>
        <p:spPr bwMode="auto">
          <a:xfrm>
            <a:off x="3810000" y="4191000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Oval 16"/>
          <p:cNvSpPr>
            <a:spLocks noChangeArrowheads="1"/>
          </p:cNvSpPr>
          <p:nvPr/>
        </p:nvSpPr>
        <p:spPr bwMode="auto">
          <a:xfrm>
            <a:off x="4343400" y="4191000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7"/>
          <p:cNvSpPr>
            <a:spLocks noChangeArrowheads="1"/>
          </p:cNvSpPr>
          <p:nvPr/>
        </p:nvSpPr>
        <p:spPr bwMode="auto">
          <a:xfrm>
            <a:off x="1524000" y="3048000"/>
            <a:ext cx="1447800" cy="2667000"/>
          </a:xfrm>
          <a:prstGeom prst="cube">
            <a:avLst>
              <a:gd name="adj" fmla="val 57032"/>
            </a:avLst>
          </a:prstGeom>
          <a:solidFill>
            <a:srgbClr val="FFC804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18"/>
          <p:cNvSpPr>
            <a:spLocks noChangeArrowheads="1"/>
          </p:cNvSpPr>
          <p:nvPr/>
        </p:nvSpPr>
        <p:spPr bwMode="auto">
          <a:xfrm>
            <a:off x="2286000" y="3048000"/>
            <a:ext cx="1447800" cy="2667000"/>
          </a:xfrm>
          <a:prstGeom prst="cube">
            <a:avLst>
              <a:gd name="adj" fmla="val 57032"/>
            </a:avLst>
          </a:prstGeom>
          <a:solidFill>
            <a:srgbClr val="FF6A0C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19"/>
          <p:cNvSpPr>
            <a:spLocks noChangeShapeType="1"/>
          </p:cNvSpPr>
          <p:nvPr/>
        </p:nvSpPr>
        <p:spPr bwMode="auto">
          <a:xfrm>
            <a:off x="2895600" y="6096000"/>
            <a:ext cx="2514600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Text Box 20"/>
          <p:cNvSpPr txBox="1">
            <a:spLocks noChangeArrowheads="1"/>
          </p:cNvSpPr>
          <p:nvPr/>
        </p:nvSpPr>
        <p:spPr bwMode="auto">
          <a:xfrm>
            <a:off x="4038600" y="5410200"/>
            <a:ext cx="381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3600" i="1">
                <a:latin typeface="Helvetica Neue" pitchFamily="-112" charset="0"/>
              </a:rPr>
              <a:t>I</a:t>
            </a:r>
          </a:p>
        </p:txBody>
      </p:sp>
      <p:sp>
        <p:nvSpPr>
          <p:cNvPr id="34" name="Text Box 21"/>
          <p:cNvSpPr txBox="1">
            <a:spLocks noChangeArrowheads="1"/>
          </p:cNvSpPr>
          <p:nvPr/>
        </p:nvSpPr>
        <p:spPr bwMode="auto">
          <a:xfrm>
            <a:off x="4114800" y="1828800"/>
            <a:ext cx="1600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3900" i="1">
                <a:latin typeface="Helvetica Neue" pitchFamily="-112" charset="0"/>
              </a:rPr>
              <a:t>H</a:t>
            </a:r>
            <a:r>
              <a:rPr lang="en-US" sz="3900" i="1" baseline="-25000">
                <a:latin typeface="Helvetica Neue" pitchFamily="-112" charset="0"/>
              </a:rPr>
              <a:t>M </a:t>
            </a:r>
            <a:r>
              <a:rPr lang="en-US" sz="3900" i="1">
                <a:latin typeface="Helvetica Neue" pitchFamily="-112" charset="0"/>
              </a:rPr>
              <a:t>[</a:t>
            </a:r>
            <a:r>
              <a:rPr lang="en-US" sz="3900" i="1">
                <a:latin typeface="Helvetica Neue" pitchFamily="-112" charset="0"/>
                <a:sym typeface="Symbol" pitchFamily="-112" charset="2"/>
              </a:rPr>
              <a:t></a:t>
            </a:r>
            <a:r>
              <a:rPr lang="en-US" sz="3900" i="1">
                <a:latin typeface="Helvetica Neue" pitchFamily="-112" charset="0"/>
              </a:rPr>
              <a:t>]</a:t>
            </a:r>
          </a:p>
        </p:txBody>
      </p:sp>
      <p:sp>
        <p:nvSpPr>
          <p:cNvPr id="35" name="AutoShape 22"/>
          <p:cNvSpPr>
            <a:spLocks/>
          </p:cNvSpPr>
          <p:nvPr/>
        </p:nvSpPr>
        <p:spPr bwMode="auto">
          <a:xfrm rot="5400000" flipV="1">
            <a:off x="4724400" y="152400"/>
            <a:ext cx="381000" cy="5257800"/>
          </a:xfrm>
          <a:prstGeom prst="leftBrace">
            <a:avLst>
              <a:gd name="adj1" fmla="val 33669"/>
              <a:gd name="adj2" fmla="val 50000"/>
            </a:avLst>
          </a:prstGeom>
          <a:noFill/>
          <a:ln w="47625">
            <a:solidFill>
              <a:srgbClr val="51515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Text Box 23"/>
          <p:cNvSpPr txBox="1">
            <a:spLocks noChangeArrowheads="1"/>
          </p:cNvSpPr>
          <p:nvPr/>
        </p:nvSpPr>
        <p:spPr bwMode="auto">
          <a:xfrm>
            <a:off x="2133600" y="1828800"/>
            <a:ext cx="533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3900" i="1">
                <a:latin typeface="Helvetica Neue" pitchFamily="-112" charset="0"/>
              </a:rPr>
              <a:t>+</a:t>
            </a:r>
          </a:p>
        </p:txBody>
      </p:sp>
      <p:sp>
        <p:nvSpPr>
          <p:cNvPr id="37" name="Text Box 24"/>
          <p:cNvSpPr txBox="1">
            <a:spLocks noChangeArrowheads="1"/>
          </p:cNvSpPr>
          <p:nvPr/>
        </p:nvSpPr>
        <p:spPr bwMode="auto">
          <a:xfrm>
            <a:off x="7086600" y="1828800"/>
            <a:ext cx="533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3900" i="1">
                <a:latin typeface="Helvetica Neue" pitchFamily="-112" charset="0"/>
              </a:rPr>
              <a:t>+</a:t>
            </a:r>
          </a:p>
        </p:txBody>
      </p:sp>
      <p:grpSp>
        <p:nvGrpSpPr>
          <p:cNvPr id="38" name="Group 25"/>
          <p:cNvGrpSpPr>
            <a:grpSpLocks/>
          </p:cNvGrpSpPr>
          <p:nvPr/>
        </p:nvGrpSpPr>
        <p:grpSpPr bwMode="auto">
          <a:xfrm>
            <a:off x="6781800" y="1828800"/>
            <a:ext cx="2971800" cy="3886200"/>
            <a:chOff x="4176" y="768"/>
            <a:chExt cx="1872" cy="2448"/>
          </a:xfrm>
        </p:grpSpPr>
        <p:sp>
          <p:nvSpPr>
            <p:cNvPr id="39" name="AutoShape 26"/>
            <p:cNvSpPr>
              <a:spLocks noChangeArrowheads="1"/>
            </p:cNvSpPr>
            <p:nvPr/>
          </p:nvSpPr>
          <p:spPr bwMode="auto">
            <a:xfrm>
              <a:off x="4176" y="1536"/>
              <a:ext cx="912" cy="1680"/>
            </a:xfrm>
            <a:prstGeom prst="cube">
              <a:avLst>
                <a:gd name="adj" fmla="val 57032"/>
              </a:avLst>
            </a:prstGeom>
            <a:solidFill>
              <a:srgbClr val="FFFF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AutoShape 27"/>
            <p:cNvSpPr>
              <a:spLocks noChangeArrowheads="1"/>
            </p:cNvSpPr>
            <p:nvPr/>
          </p:nvSpPr>
          <p:spPr bwMode="auto">
            <a:xfrm>
              <a:off x="4656" y="1536"/>
              <a:ext cx="912" cy="1680"/>
            </a:xfrm>
            <a:prstGeom prst="cube">
              <a:avLst>
                <a:gd name="adj" fmla="val 57032"/>
              </a:avLst>
            </a:prstGeom>
            <a:solidFill>
              <a:srgbClr val="FFFF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AutoShape 28"/>
            <p:cNvSpPr>
              <a:spLocks noChangeArrowheads="1"/>
            </p:cNvSpPr>
            <p:nvPr/>
          </p:nvSpPr>
          <p:spPr bwMode="auto">
            <a:xfrm>
              <a:off x="5136" y="1536"/>
              <a:ext cx="912" cy="1680"/>
            </a:xfrm>
            <a:prstGeom prst="cube">
              <a:avLst>
                <a:gd name="adj" fmla="val 57032"/>
              </a:avLst>
            </a:prstGeom>
            <a:solidFill>
              <a:srgbClr val="FFFF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Text Box 29"/>
            <p:cNvSpPr txBox="1">
              <a:spLocks noChangeArrowheads="1"/>
            </p:cNvSpPr>
            <p:nvPr/>
          </p:nvSpPr>
          <p:spPr bwMode="auto">
            <a:xfrm>
              <a:off x="4608" y="768"/>
              <a:ext cx="1104" cy="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sz="3900" i="1">
                  <a:latin typeface="Helvetica Neue" pitchFamily="-112" charset="0"/>
                </a:rPr>
                <a:t>H</a:t>
              </a:r>
              <a:r>
                <a:rPr lang="en-US" sz="3900" i="1" baseline="-25000">
                  <a:latin typeface="Helvetica Neue" pitchFamily="-112" charset="0"/>
                </a:rPr>
                <a:t>R </a:t>
              </a:r>
              <a:r>
                <a:rPr lang="en-US" sz="3900" i="1">
                  <a:latin typeface="Helvetica Neue" pitchFamily="-112" charset="0"/>
                </a:rPr>
                <a:t>[</a:t>
              </a:r>
              <a:r>
                <a:rPr lang="en-US" sz="3900" i="1">
                  <a:latin typeface="Helvetica Neue" pitchFamily="-112" charset="0"/>
                  <a:sym typeface="Symbol" pitchFamily="-112" charset="2"/>
                </a:rPr>
                <a:t></a:t>
              </a:r>
              <a:r>
                <a:rPr lang="en-US" sz="3900" i="1" baseline="-25000">
                  <a:latin typeface="Helvetica Neue" pitchFamily="-112" charset="0"/>
                  <a:sym typeface="Symbol" pitchFamily="-112" charset="2"/>
                </a:rPr>
                <a:t>R </a:t>
              </a:r>
              <a:r>
                <a:rPr lang="en-US" sz="3900" i="1">
                  <a:latin typeface="Helvetica Neue" pitchFamily="-112" charset="0"/>
                </a:rPr>
                <a:t>]</a:t>
              </a:r>
            </a:p>
          </p:txBody>
        </p:sp>
      </p:grpSp>
      <p:grpSp>
        <p:nvGrpSpPr>
          <p:cNvPr id="43" name="Group 30"/>
          <p:cNvGrpSpPr>
            <a:grpSpLocks/>
          </p:cNvGrpSpPr>
          <p:nvPr/>
        </p:nvGrpSpPr>
        <p:grpSpPr bwMode="auto">
          <a:xfrm>
            <a:off x="6781800" y="1828800"/>
            <a:ext cx="2057400" cy="3886200"/>
            <a:chOff x="4176" y="768"/>
            <a:chExt cx="1296" cy="2448"/>
          </a:xfrm>
        </p:grpSpPr>
        <p:sp>
          <p:nvSpPr>
            <p:cNvPr id="44" name="Text Box 31"/>
            <p:cNvSpPr txBox="1">
              <a:spLocks noChangeArrowheads="1"/>
            </p:cNvSpPr>
            <p:nvPr/>
          </p:nvSpPr>
          <p:spPr bwMode="auto">
            <a:xfrm>
              <a:off x="4896" y="768"/>
              <a:ext cx="576" cy="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sz="3900" i="1">
                  <a:solidFill>
                    <a:schemeClr val="accent2"/>
                  </a:solidFill>
                  <a:latin typeface="Helvetica Neue" pitchFamily="-112" charset="0"/>
                  <a:sym typeface="Symbol" pitchFamily="-112" charset="2"/>
                </a:rPr>
                <a:t></a:t>
              </a:r>
              <a:r>
                <a:rPr lang="en-US" sz="3900" i="1" baseline="-25000">
                  <a:solidFill>
                    <a:schemeClr val="accent2"/>
                  </a:solidFill>
                  <a:latin typeface="Helvetica Neue" pitchFamily="-112" charset="0"/>
                </a:rPr>
                <a:t>R</a:t>
              </a:r>
              <a:endParaRPr lang="en-US" sz="3900" i="1">
                <a:solidFill>
                  <a:schemeClr val="accent2"/>
                </a:solidFill>
                <a:latin typeface="Helvetica Neue" pitchFamily="-112" charset="0"/>
              </a:endParaRPr>
            </a:p>
          </p:txBody>
        </p:sp>
        <p:sp>
          <p:nvSpPr>
            <p:cNvPr id="45" name="AutoShape 32"/>
            <p:cNvSpPr>
              <a:spLocks noChangeArrowheads="1"/>
            </p:cNvSpPr>
            <p:nvPr/>
          </p:nvSpPr>
          <p:spPr bwMode="auto">
            <a:xfrm>
              <a:off x="4176" y="1536"/>
              <a:ext cx="912" cy="1680"/>
            </a:xfrm>
            <a:prstGeom prst="cube">
              <a:avLst>
                <a:gd name="adj" fmla="val 57032"/>
              </a:avLst>
            </a:prstGeom>
            <a:solidFill>
              <a:srgbClr val="3366FF">
                <a:alpha val="63921"/>
              </a:srgbClr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6" name="Text Box 5"/>
          <p:cNvSpPr txBox="1">
            <a:spLocks noChangeArrowheads="1"/>
          </p:cNvSpPr>
          <p:nvPr/>
        </p:nvSpPr>
        <p:spPr bwMode="auto">
          <a:xfrm>
            <a:off x="152400" y="1076980"/>
            <a:ext cx="1295400" cy="523220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2800" dirty="0" smtClean="0">
                <a:latin typeface="Helvetica Neue" pitchFamily="-112" charset="0"/>
              </a:rPr>
              <a:t>NEGF</a:t>
            </a:r>
            <a:endParaRPr lang="en-US" sz="2800" dirty="0">
              <a:latin typeface="Helvetica Neue" pitchFamily="-112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xit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179388" y="180975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6">
                  <a:lumMod val="50000"/>
                </a:schemeClr>
              </a:gs>
              <a:gs pos="80000">
                <a:schemeClr val="tx2">
                  <a:lumMod val="40000"/>
                  <a:lumOff val="60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/>
          </a:p>
        </p:txBody>
      </p:sp>
      <p:sp>
        <p:nvSpPr>
          <p:cNvPr id="23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7391400" cy="609600"/>
          </a:xfrm>
        </p:spPr>
        <p:txBody>
          <a:bodyPr/>
          <a:lstStyle/>
          <a:p>
            <a:r>
              <a:rPr lang="en-US" dirty="0" smtClean="0"/>
              <a:t>From single level to atomistic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04800" y="1219200"/>
            <a:ext cx="2362200" cy="1143000"/>
          </a:xfrm>
          <a:prstGeom prst="rect">
            <a:avLst/>
          </a:prstGeom>
          <a:noFill/>
          <a:ln w="76200">
            <a:solidFill>
              <a:srgbClr val="51515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Snapshot 2006-12-01 #E9F50.tiff                                00074C5DMacintosh HD                   C06AA707:"/>
          <p:cNvPicPr preferRelativeResize="0"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2750" y="1371600"/>
            <a:ext cx="2178050" cy="93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0" y="2667000"/>
            <a:ext cx="6324600" cy="914400"/>
          </a:xfrm>
          <a:prstGeom prst="rect">
            <a:avLst/>
          </a:prstGeom>
          <a:noFill/>
          <a:ln w="76200">
            <a:solidFill>
              <a:srgbClr val="51515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14400" y="4038600"/>
            <a:ext cx="7620000" cy="1066800"/>
          </a:xfrm>
          <a:prstGeom prst="rect">
            <a:avLst/>
          </a:prstGeom>
          <a:noFill/>
          <a:ln w="76200">
            <a:solidFill>
              <a:srgbClr val="51515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>
            <a:off x="2667000" y="1600200"/>
            <a:ext cx="1600200" cy="838200"/>
          </a:xfrm>
          <a:prstGeom prst="line">
            <a:avLst/>
          </a:prstGeom>
          <a:noFill/>
          <a:ln w="57150">
            <a:solidFill>
              <a:srgbClr val="51515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5943600" y="3581400"/>
            <a:ext cx="0" cy="457200"/>
          </a:xfrm>
          <a:prstGeom prst="line">
            <a:avLst/>
          </a:prstGeom>
          <a:noFill/>
          <a:ln w="101600">
            <a:solidFill>
              <a:srgbClr val="51515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H="1" flipV="1">
            <a:off x="7924800" y="3048000"/>
            <a:ext cx="457200" cy="914400"/>
          </a:xfrm>
          <a:prstGeom prst="line">
            <a:avLst/>
          </a:prstGeom>
          <a:noFill/>
          <a:ln w="101600">
            <a:solidFill>
              <a:srgbClr val="51515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 flipH="1">
            <a:off x="8382000" y="5181600"/>
            <a:ext cx="304800" cy="914400"/>
          </a:xfrm>
          <a:prstGeom prst="line">
            <a:avLst/>
          </a:prstGeom>
          <a:noFill/>
          <a:ln w="57150">
            <a:solidFill>
              <a:srgbClr val="51515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04800" y="5562600"/>
            <a:ext cx="8001000" cy="1066800"/>
          </a:xfrm>
          <a:prstGeom prst="rect">
            <a:avLst/>
          </a:prstGeom>
          <a:noFill/>
          <a:ln w="76200">
            <a:solidFill>
              <a:srgbClr val="51515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2"/>
          <p:cNvSpPr>
            <a:spLocks noChangeArrowheads="1"/>
          </p:cNvSpPr>
          <p:nvPr/>
        </p:nvSpPr>
        <p:spPr bwMode="auto">
          <a:xfrm>
            <a:off x="228600" y="2514600"/>
            <a:ext cx="8686800" cy="2743200"/>
          </a:xfrm>
          <a:prstGeom prst="roundRect">
            <a:avLst>
              <a:gd name="adj" fmla="val 16667"/>
            </a:avLst>
          </a:prstGeom>
          <a:noFill/>
          <a:ln w="76200">
            <a:solidFill>
              <a:srgbClr val="9BE61A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 descr="F5.jpg                                                         00039DE3Macintosh HD                   B746BDFA:"/>
          <p:cNvPicPr preferRelativeResize="0"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5702300"/>
            <a:ext cx="7620000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3048000" y="1066800"/>
            <a:ext cx="50292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GB" sz="1600" dirty="0">
                <a:latin typeface="Helvetica Neue" pitchFamily="-112" charset="0"/>
              </a:rPr>
              <a:t>A. R. Rocha and S. Sanvito</a:t>
            </a:r>
            <a:r>
              <a:rPr lang="en-GB" sz="1600" i="1" dirty="0">
                <a:latin typeface="Helvetica Neue" pitchFamily="-112" charset="0"/>
              </a:rPr>
              <a:t>, </a:t>
            </a:r>
            <a:r>
              <a:rPr lang="en-GB" sz="1600" dirty="0">
                <a:latin typeface="Helvetica Neue" pitchFamily="-112" charset="0"/>
              </a:rPr>
              <a:t>PRB </a:t>
            </a:r>
            <a:r>
              <a:rPr lang="en-GB" sz="1600" b="1" dirty="0">
                <a:latin typeface="Helvetica Neue" pitchFamily="-112" charset="0"/>
              </a:rPr>
              <a:t>70</a:t>
            </a:r>
            <a:r>
              <a:rPr lang="en-GB" sz="1600" dirty="0">
                <a:latin typeface="Helvetica Neue" pitchFamily="-112" charset="0"/>
              </a:rPr>
              <a:t>, 094406 (2004)</a:t>
            </a:r>
            <a:r>
              <a:rPr lang="en-GB" sz="1600" i="1" dirty="0">
                <a:latin typeface="Helvetica Neue" pitchFamily="-112" charset="0"/>
              </a:rPr>
              <a:t> </a:t>
            </a:r>
            <a:endParaRPr lang="en-US" sz="1600" dirty="0">
              <a:latin typeface="Helvetica Neue" pitchFamily="-112" charset="0"/>
            </a:endParaRPr>
          </a:p>
        </p:txBody>
      </p:sp>
      <p:pic>
        <p:nvPicPr>
          <p:cNvPr id="16" name="Picture 15" descr="Snapshot 2006-12-01 #E9F50.tiff                                00074C5DMacintosh HD                   C06AA707:"/>
          <p:cNvPicPr preferRelativeResize="0"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371600"/>
            <a:ext cx="2133600" cy="93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 descr="Snapshot 2006-12-04 #EA2E0.tiff                                00074C5DMacintosh HD                   C06AA707:"/>
          <p:cNvPicPr preferRelativeResize="0"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71600" y="4114800"/>
            <a:ext cx="67818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Snapshot 2006-12-01 #E9F59.tiff                                00074C5DMacintosh HD                   C06AA707:"/>
          <p:cNvPicPr preferRelativeResize="0"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00200" y="2806700"/>
            <a:ext cx="61722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2"/>
          <p:cNvSpPr>
            <a:spLocks noChangeArrowheads="1"/>
          </p:cNvSpPr>
          <p:nvPr/>
        </p:nvSpPr>
        <p:spPr bwMode="auto">
          <a:xfrm>
            <a:off x="179388" y="179388"/>
            <a:ext cx="7678737" cy="873125"/>
          </a:xfrm>
          <a:prstGeom prst="rect">
            <a:avLst/>
          </a:prstGeom>
          <a:gradFill rotWithShape="1">
            <a:gsLst>
              <a:gs pos="0">
                <a:schemeClr val="accent1">
                  <a:lumMod val="75000"/>
                </a:schemeClr>
              </a:gs>
              <a:gs pos="60001">
                <a:schemeClr val="accent1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endParaRPr lang="en-GB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14313" y="5773508"/>
            <a:ext cx="8910637" cy="79561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60840" rIns="90000" bIns="46800">
            <a:spAutoFit/>
          </a:bodyPr>
          <a:lstStyle/>
          <a:p>
            <a:pPr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dirty="0">
                <a:solidFill>
                  <a:srgbClr val="0000FF"/>
                </a:solidFill>
                <a:latin typeface="Times New Roman" pitchFamily="16" charset="0"/>
                <a:ea typeface="MS PGothic" pitchFamily="34" charset="-128"/>
              </a:rPr>
              <a:t>SMEAGOL</a:t>
            </a:r>
            <a:r>
              <a:rPr lang="en-US" sz="1600" dirty="0">
                <a:solidFill>
                  <a:srgbClr val="000000"/>
                </a:solidFill>
                <a:latin typeface="Times New Roman" pitchFamily="16" charset="0"/>
                <a:ea typeface="MS PGothic" pitchFamily="34" charset="-128"/>
              </a:rPr>
              <a:t> (NEGF): A. R. Rocha </a:t>
            </a:r>
            <a:r>
              <a:rPr lang="en-US" sz="1600" i="1" dirty="0">
                <a:solidFill>
                  <a:srgbClr val="000000"/>
                </a:solidFill>
                <a:latin typeface="Times New Roman" pitchFamily="16" charset="0"/>
                <a:ea typeface="MS PGothic" pitchFamily="34" charset="-128"/>
              </a:rPr>
              <a:t> et al.</a:t>
            </a:r>
            <a:r>
              <a:rPr lang="en-US" sz="1600" dirty="0">
                <a:solidFill>
                  <a:srgbClr val="000000"/>
                </a:solidFill>
                <a:latin typeface="Times New Roman" pitchFamily="16" charset="0"/>
                <a:ea typeface="MS PGothic" pitchFamily="34" charset="-128"/>
              </a:rPr>
              <a:t>, PRB </a:t>
            </a:r>
            <a:r>
              <a:rPr lang="en-US" sz="1600" b="1" dirty="0">
                <a:solidFill>
                  <a:srgbClr val="000000"/>
                </a:solidFill>
                <a:latin typeface="Times New Roman" pitchFamily="16" charset="0"/>
                <a:ea typeface="MS PGothic" pitchFamily="34" charset="-128"/>
              </a:rPr>
              <a:t>73</a:t>
            </a:r>
            <a:r>
              <a:rPr lang="en-US" sz="1600" dirty="0">
                <a:solidFill>
                  <a:srgbClr val="000000"/>
                </a:solidFill>
                <a:latin typeface="Times New Roman" pitchFamily="16" charset="0"/>
                <a:ea typeface="MS PGothic" pitchFamily="34" charset="-128"/>
              </a:rPr>
              <a:t>, 085414 (2006); Nature Materials </a:t>
            </a:r>
            <a:r>
              <a:rPr lang="en-US" sz="1600" b="1" dirty="0">
                <a:solidFill>
                  <a:srgbClr val="000000"/>
                </a:solidFill>
                <a:latin typeface="Times New Roman" pitchFamily="16" charset="0"/>
                <a:ea typeface="MS PGothic" pitchFamily="34" charset="-128"/>
              </a:rPr>
              <a:t>4</a:t>
            </a:r>
            <a:r>
              <a:rPr lang="en-US" sz="1600" dirty="0">
                <a:solidFill>
                  <a:srgbClr val="000000"/>
                </a:solidFill>
                <a:latin typeface="Times New Roman" pitchFamily="16" charset="0"/>
                <a:ea typeface="MS PGothic" pitchFamily="34" charset="-128"/>
              </a:rPr>
              <a:t>, 335 (2005</a:t>
            </a:r>
            <a:r>
              <a:rPr lang="en-US" sz="1600" dirty="0" smtClean="0">
                <a:solidFill>
                  <a:srgbClr val="000000"/>
                </a:solidFill>
                <a:latin typeface="Times New Roman" pitchFamily="16" charset="0"/>
                <a:ea typeface="MS PGothic" pitchFamily="34" charset="-128"/>
              </a:rPr>
              <a:t>);</a:t>
            </a:r>
          </a:p>
          <a:p>
            <a:pPr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Times New Roman" pitchFamily="16" charset="0"/>
                <a:ea typeface="MS PGothic" pitchFamily="34" charset="-128"/>
              </a:rPr>
              <a:t>                                   I</a:t>
            </a:r>
            <a:r>
              <a:rPr lang="en-US" sz="1600" dirty="0">
                <a:solidFill>
                  <a:srgbClr val="000000"/>
                </a:solidFill>
                <a:latin typeface="Times New Roman" pitchFamily="16" charset="0"/>
                <a:ea typeface="MS PGothic" pitchFamily="34" charset="-128"/>
              </a:rPr>
              <a:t>. </a:t>
            </a:r>
            <a:r>
              <a:rPr lang="en-US" sz="1600" dirty="0" err="1">
                <a:solidFill>
                  <a:srgbClr val="000000"/>
                </a:solidFill>
                <a:latin typeface="Times New Roman" pitchFamily="16" charset="0"/>
                <a:ea typeface="MS PGothic" pitchFamily="34" charset="-128"/>
              </a:rPr>
              <a:t>Rungger</a:t>
            </a:r>
            <a:r>
              <a:rPr lang="en-US" sz="1600" i="1" dirty="0">
                <a:solidFill>
                  <a:srgbClr val="000000"/>
                </a:solidFill>
                <a:latin typeface="Times New Roman" pitchFamily="16" charset="0"/>
                <a:ea typeface="MS PGothic" pitchFamily="34" charset="-128"/>
              </a:rPr>
              <a:t> et al.</a:t>
            </a:r>
            <a:r>
              <a:rPr lang="en-US" sz="1600" dirty="0">
                <a:solidFill>
                  <a:srgbClr val="000000"/>
                </a:solidFill>
                <a:latin typeface="Times New Roman" pitchFamily="16" charset="0"/>
                <a:ea typeface="MS PGothic" pitchFamily="34" charset="-128"/>
              </a:rPr>
              <a:t>, PRB 78, 035407 (2008); </a:t>
            </a:r>
            <a:r>
              <a:rPr lang="en-US" sz="1600" dirty="0" smtClean="0">
                <a:solidFill>
                  <a:srgbClr val="229BE8">
                    <a:lumMod val="75000"/>
                  </a:srgbClr>
                </a:solidFill>
                <a:latin typeface="Times New Roman" pitchFamily="16" charset="0"/>
                <a:ea typeface="MS PGothic" pitchFamily="34" charset="-128"/>
              </a:rPr>
              <a:t>http://www.smeagol.tcd.ie</a:t>
            </a:r>
            <a:endParaRPr lang="en-US" sz="1600" dirty="0">
              <a:solidFill>
                <a:srgbClr val="229BE8">
                  <a:lumMod val="75000"/>
                </a:srgbClr>
              </a:solidFill>
              <a:latin typeface="Times New Roman" pitchFamily="16" charset="0"/>
              <a:ea typeface="MS PGothic" pitchFamily="34" charset="-128"/>
              <a:hlinkClick r:id="rId4"/>
            </a:endParaRPr>
          </a:p>
          <a:p>
            <a:pPr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dirty="0">
                <a:solidFill>
                  <a:srgbClr val="0000FF"/>
                </a:solidFill>
                <a:latin typeface="Times New Roman" pitchFamily="16" charset="0"/>
                <a:ea typeface="MS PGothic" pitchFamily="34" charset="-128"/>
              </a:rPr>
              <a:t>SIESTA</a:t>
            </a:r>
            <a:r>
              <a:rPr lang="en-US" sz="1600" dirty="0">
                <a:solidFill>
                  <a:srgbClr val="000000"/>
                </a:solidFill>
                <a:latin typeface="Times New Roman" pitchFamily="16" charset="0"/>
                <a:ea typeface="MS PGothic" pitchFamily="34" charset="-128"/>
              </a:rPr>
              <a:t> (DFT): J. </a:t>
            </a:r>
            <a:r>
              <a:rPr lang="en-US" sz="1600" dirty="0" err="1">
                <a:solidFill>
                  <a:srgbClr val="000000"/>
                </a:solidFill>
                <a:latin typeface="Times New Roman" pitchFamily="16" charset="0"/>
                <a:ea typeface="MS PGothic" pitchFamily="34" charset="-128"/>
              </a:rPr>
              <a:t>Soler</a:t>
            </a:r>
            <a:r>
              <a:rPr lang="en-US" sz="1600" dirty="0">
                <a:solidFill>
                  <a:srgbClr val="000000"/>
                </a:solidFill>
                <a:latin typeface="Times New Roman" pitchFamily="16" charset="0"/>
                <a:ea typeface="MS PGothic" pitchFamily="34" charset="-128"/>
              </a:rPr>
              <a:t> </a:t>
            </a:r>
            <a:r>
              <a:rPr lang="en-US" sz="1600" i="1" dirty="0">
                <a:solidFill>
                  <a:srgbClr val="000000"/>
                </a:solidFill>
                <a:latin typeface="Times New Roman" pitchFamily="16" charset="0"/>
                <a:ea typeface="MS PGothic" pitchFamily="34" charset="-128"/>
              </a:rPr>
              <a:t>et al.</a:t>
            </a:r>
            <a:r>
              <a:rPr lang="en-US" sz="1600" dirty="0">
                <a:solidFill>
                  <a:srgbClr val="000000"/>
                </a:solidFill>
                <a:latin typeface="Times New Roman" pitchFamily="16" charset="0"/>
                <a:ea typeface="MS PGothic" pitchFamily="34" charset="-128"/>
              </a:rPr>
              <a:t>, J. Phys.: </a:t>
            </a:r>
            <a:r>
              <a:rPr lang="en-US" sz="1600" dirty="0" err="1">
                <a:solidFill>
                  <a:srgbClr val="000000"/>
                </a:solidFill>
                <a:latin typeface="Times New Roman" pitchFamily="16" charset="0"/>
                <a:ea typeface="MS PGothic" pitchFamily="34" charset="-128"/>
              </a:rPr>
              <a:t>Condens</a:t>
            </a:r>
            <a:r>
              <a:rPr lang="en-US" sz="1600" dirty="0">
                <a:solidFill>
                  <a:srgbClr val="000000"/>
                </a:solidFill>
                <a:latin typeface="Times New Roman" pitchFamily="16" charset="0"/>
                <a:ea typeface="MS PGothic" pitchFamily="34" charset="-128"/>
              </a:rPr>
              <a:t>. Matter </a:t>
            </a:r>
            <a:r>
              <a:rPr lang="en-US" sz="1600" b="1" dirty="0">
                <a:solidFill>
                  <a:srgbClr val="000000"/>
                </a:solidFill>
                <a:latin typeface="Times New Roman" pitchFamily="16" charset="0"/>
                <a:ea typeface="MS PGothic" pitchFamily="34" charset="-128"/>
              </a:rPr>
              <a:t>14</a:t>
            </a:r>
            <a:r>
              <a:rPr lang="en-US" sz="1600" dirty="0">
                <a:solidFill>
                  <a:srgbClr val="000000"/>
                </a:solidFill>
                <a:latin typeface="Times New Roman" pitchFamily="16" charset="0"/>
                <a:ea typeface="MS PGothic" pitchFamily="34" charset="-128"/>
              </a:rPr>
              <a:t>, 2745 (2002)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14480" y="2714620"/>
            <a:ext cx="4949825" cy="18907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8" name="Line 15"/>
          <p:cNvSpPr/>
          <p:nvPr/>
        </p:nvSpPr>
        <p:spPr>
          <a:xfrm>
            <a:off x="2339752" y="3620799"/>
            <a:ext cx="1058878" cy="0"/>
          </a:xfrm>
          <a:prstGeom prst="line">
            <a:avLst/>
          </a:prstGeom>
          <a:ln w="31750">
            <a:solidFill>
              <a:srgbClr val="000000"/>
            </a:solidFill>
            <a:miter/>
            <a:tailEnd type="triangle" w="med" len="med"/>
          </a:ln>
        </p:spPr>
      </p:sp>
      <p:sp>
        <p:nvSpPr>
          <p:cNvPr id="10" name="TextBox 9"/>
          <p:cNvSpPr txBox="1"/>
          <p:nvPr/>
        </p:nvSpPr>
        <p:spPr>
          <a:xfrm>
            <a:off x="1239212" y="1325563"/>
            <a:ext cx="59659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solidFill>
                  <a:srgbClr val="000000"/>
                </a:solidFill>
                <a:ea typeface="MS PGothic" pitchFamily="34" charset="-128"/>
              </a:rPr>
              <a:t>Density Functional Theory (DFT)</a:t>
            </a:r>
          </a:p>
          <a:p>
            <a:pPr algn="ctr"/>
            <a:r>
              <a:rPr lang="en-GB" dirty="0" smtClean="0">
                <a:solidFill>
                  <a:srgbClr val="000000"/>
                </a:solidFill>
                <a:ea typeface="MS PGothic" pitchFamily="34" charset="-128"/>
              </a:rPr>
              <a:t>+ </a:t>
            </a:r>
          </a:p>
          <a:p>
            <a:pPr algn="ctr"/>
            <a:r>
              <a:rPr lang="en-GB" dirty="0" smtClean="0">
                <a:solidFill>
                  <a:srgbClr val="000000"/>
                </a:solidFill>
                <a:ea typeface="MS PGothic" pitchFamily="34" charset="-128"/>
              </a:rPr>
              <a:t>Non-equilibrium Green’s functions (NEGF)</a:t>
            </a:r>
            <a:endParaRPr lang="en-US" dirty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96942" y="3549361"/>
            <a:ext cx="252072" cy="383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i="1" dirty="0" smtClean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rPr>
              <a:t>I</a:t>
            </a:r>
            <a:endParaRPr lang="en-US" sz="2800" b="1" i="1" dirty="0">
              <a:solidFill>
                <a:srgbClr val="000000"/>
              </a:solidFill>
              <a:latin typeface="Times New Roman" pitchFamily="18" charset="0"/>
              <a:ea typeface="MS PGothic" pitchFamily="34" charset="-128"/>
              <a:cs typeface="Times New Roman" pitchFamily="18" charset="0"/>
            </a:endParaRPr>
          </a:p>
        </p:txBody>
      </p:sp>
      <p:grpSp>
        <p:nvGrpSpPr>
          <p:cNvPr id="17" name="Group 6"/>
          <p:cNvGrpSpPr>
            <a:grpSpLocks/>
          </p:cNvGrpSpPr>
          <p:nvPr/>
        </p:nvGrpSpPr>
        <p:grpSpPr bwMode="auto">
          <a:xfrm>
            <a:off x="2020824" y="5187457"/>
            <a:ext cx="4478337" cy="411163"/>
            <a:chOff x="1217" y="3396"/>
            <a:chExt cx="2821" cy="259"/>
          </a:xfrm>
        </p:grpSpPr>
        <p:sp>
          <p:nvSpPr>
            <p:cNvPr id="18" name="Line 7"/>
            <p:cNvSpPr>
              <a:spLocks noChangeShapeType="1"/>
            </p:cNvSpPr>
            <p:nvPr/>
          </p:nvSpPr>
          <p:spPr bwMode="auto">
            <a:xfrm>
              <a:off x="1217" y="3396"/>
              <a:ext cx="680" cy="1"/>
            </a:xfrm>
            <a:prstGeom prst="line">
              <a:avLst/>
            </a:prstGeom>
            <a:noFill/>
            <a:ln w="360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19" name="Line 8"/>
            <p:cNvSpPr>
              <a:spLocks noChangeShapeType="1"/>
            </p:cNvSpPr>
            <p:nvPr/>
          </p:nvSpPr>
          <p:spPr bwMode="auto">
            <a:xfrm>
              <a:off x="3211" y="3655"/>
              <a:ext cx="827" cy="1"/>
            </a:xfrm>
            <a:prstGeom prst="line">
              <a:avLst/>
            </a:prstGeom>
            <a:noFill/>
            <a:ln w="360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0" name="Line 9"/>
            <p:cNvSpPr>
              <a:spLocks noChangeShapeType="1"/>
            </p:cNvSpPr>
            <p:nvPr/>
          </p:nvSpPr>
          <p:spPr bwMode="auto">
            <a:xfrm>
              <a:off x="1897" y="3396"/>
              <a:ext cx="1326" cy="260"/>
            </a:xfrm>
            <a:prstGeom prst="line">
              <a:avLst/>
            </a:prstGeom>
            <a:noFill/>
            <a:ln w="360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srgbClr val="000000"/>
                </a:solidFill>
                <a:ea typeface="MS PGothic" pitchFamily="34" charset="-128"/>
              </a:endParaRPr>
            </a:p>
          </p:txBody>
        </p:sp>
      </p:grpSp>
      <p:graphicFrame>
        <p:nvGraphicFramePr>
          <p:cNvPr id="21" name="Object 11"/>
          <p:cNvGraphicFramePr>
            <a:graphicFrameLocks noChangeAspect="1"/>
          </p:cNvGraphicFramePr>
          <p:nvPr>
            <p:extLst/>
          </p:nvPr>
        </p:nvGraphicFramePr>
        <p:xfrm>
          <a:off x="660336" y="4939807"/>
          <a:ext cx="1214438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6" name="Equation" r:id="rId6" imgW="927000" imgH="393480" progId="Equation.DSMT4">
                  <p:embed/>
                </p:oleObj>
              </mc:Choice>
              <mc:Fallback>
                <p:oleObj name="Equation" r:id="rId6" imgW="9270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336" y="4939807"/>
                        <a:ext cx="1214438" cy="522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12"/>
          <p:cNvGraphicFramePr>
            <a:graphicFrameLocks noChangeAspect="1"/>
          </p:cNvGraphicFramePr>
          <p:nvPr>
            <p:extLst/>
          </p:nvPr>
        </p:nvGraphicFramePr>
        <p:xfrm>
          <a:off x="6661086" y="5247778"/>
          <a:ext cx="1214438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7" r:id="rId8" imgW="927000" imgH="393480" progId="Equation.DSMT4">
                  <p:embed/>
                </p:oleObj>
              </mc:Choice>
              <mc:Fallback>
                <p:oleObj r:id="rId8" imgW="9270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1086" y="5247778"/>
                        <a:ext cx="1214438" cy="522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228600" y="304800"/>
            <a:ext cx="684212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5717" tIns="35717" rIns="35717" bIns="35717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MS PGothic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9pPr>
          </a:lstStyle>
          <a:p>
            <a:r>
              <a:rPr lang="en-IE" b="1" kern="0" smtClean="0">
                <a:solidFill>
                  <a:srgbClr val="FFFFFF"/>
                </a:solidFill>
              </a:rPr>
              <a:t>Smeagol</a:t>
            </a:r>
            <a:r>
              <a:rPr lang="en-IE" kern="0" smtClean="0">
                <a:solidFill>
                  <a:srgbClr val="FFFFFF"/>
                </a:solidFill>
              </a:rPr>
              <a:t>: first principles electron transport</a:t>
            </a:r>
            <a:endParaRPr lang="en-US" b="1" kern="0" dirty="0" smtClean="0">
              <a:solidFill>
                <a:srgbClr val="FFFFFF"/>
              </a:solidFill>
              <a:ea typeface="ヒラギノ角ゴ Pro W6"/>
              <a:cs typeface="ヒラギノ角ゴ Pro W6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339752" y="4559223"/>
                <a:ext cx="35402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20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sub>
                              </m:sSub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20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sub>
                              </m:sSub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20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</m:sub>
                              </m:sSub>
                              <m: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20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sz="2000" dirty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4559223"/>
                <a:ext cx="3540265" cy="400110"/>
              </a:xfrm>
              <a:prstGeom prst="rect">
                <a:avLst/>
              </a:prstGeom>
              <a:blipFill rotWithShape="0">
                <a:blip r:embed="rId10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379011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2"/>
          <p:cNvSpPr>
            <a:spLocks noChangeArrowheads="1"/>
          </p:cNvSpPr>
          <p:nvPr/>
        </p:nvSpPr>
        <p:spPr bwMode="auto">
          <a:xfrm>
            <a:off x="179388" y="179388"/>
            <a:ext cx="7678737" cy="873125"/>
          </a:xfrm>
          <a:prstGeom prst="rect">
            <a:avLst/>
          </a:prstGeom>
          <a:gradFill rotWithShape="1">
            <a:gsLst>
              <a:gs pos="0">
                <a:schemeClr val="accent1">
                  <a:lumMod val="75000"/>
                </a:schemeClr>
              </a:gs>
              <a:gs pos="60001">
                <a:schemeClr val="accent1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endParaRPr lang="en-GB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228600" y="304800"/>
            <a:ext cx="684212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5717" tIns="35717" rIns="35717" bIns="35717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MS PGothic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9pPr>
          </a:lstStyle>
          <a:p>
            <a:r>
              <a:rPr lang="en-IE" kern="0" dirty="0" smtClean="0">
                <a:solidFill>
                  <a:srgbClr val="FFFFFF"/>
                </a:solidFill>
              </a:rPr>
              <a:t>Some DFT transport codes</a:t>
            </a:r>
            <a:endParaRPr lang="en-US" kern="0" dirty="0" smtClean="0">
              <a:solidFill>
                <a:srgbClr val="FFFFFF"/>
              </a:solidFill>
              <a:ea typeface="ヒラギノ角ゴ Pro W6"/>
              <a:cs typeface="ヒラギノ角ゴ Pro W6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1600" y="1844824"/>
            <a:ext cx="262565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>
                <a:solidFill>
                  <a:srgbClr val="000000"/>
                </a:solidFill>
              </a:rPr>
              <a:t>AitransS</a:t>
            </a:r>
            <a:endParaRPr lang="en-GB" dirty="0" smtClean="0">
              <a:solidFill>
                <a:srgbClr val="000000"/>
              </a:solidFill>
            </a:endParaRPr>
          </a:p>
          <a:p>
            <a:r>
              <a:rPr lang="en-GB" dirty="0" smtClean="0">
                <a:solidFill>
                  <a:srgbClr val="000000"/>
                </a:solidFill>
              </a:rPr>
              <a:t>ATK (commercial)</a:t>
            </a:r>
          </a:p>
          <a:p>
            <a:r>
              <a:rPr lang="en-GB" dirty="0" smtClean="0">
                <a:solidFill>
                  <a:srgbClr val="000000"/>
                </a:solidFill>
              </a:rPr>
              <a:t>DFTB</a:t>
            </a:r>
          </a:p>
          <a:p>
            <a:r>
              <a:rPr lang="en-GB" dirty="0" smtClean="0">
                <a:solidFill>
                  <a:srgbClr val="000000"/>
                </a:solidFill>
              </a:rPr>
              <a:t>GPAW</a:t>
            </a:r>
            <a:endParaRPr lang="en-GB" dirty="0">
              <a:solidFill>
                <a:srgbClr val="000000"/>
              </a:solidFill>
            </a:endParaRPr>
          </a:p>
          <a:p>
            <a:r>
              <a:rPr lang="en-GB" dirty="0" err="1" smtClean="0">
                <a:solidFill>
                  <a:srgbClr val="000000"/>
                </a:solidFill>
              </a:rPr>
              <a:t>Hirune</a:t>
            </a:r>
            <a:endParaRPr lang="en-GB" dirty="0">
              <a:solidFill>
                <a:srgbClr val="000000"/>
              </a:solidFill>
            </a:endParaRPr>
          </a:p>
          <a:p>
            <a:r>
              <a:rPr lang="en-GB" dirty="0" err="1" smtClean="0">
                <a:solidFill>
                  <a:srgbClr val="000000"/>
                </a:solidFill>
              </a:rPr>
              <a:t>Smeagol</a:t>
            </a:r>
            <a:endParaRPr lang="en-GB" dirty="0" smtClean="0">
              <a:solidFill>
                <a:srgbClr val="000000"/>
              </a:solidFill>
            </a:endParaRPr>
          </a:p>
          <a:p>
            <a:r>
              <a:rPr lang="en-GB" dirty="0" err="1" smtClean="0">
                <a:solidFill>
                  <a:srgbClr val="000000"/>
                </a:solidFill>
              </a:rPr>
              <a:t>TranSiesta</a:t>
            </a:r>
            <a:endParaRPr lang="en-GB" dirty="0" smtClean="0">
              <a:solidFill>
                <a:srgbClr val="000000"/>
              </a:solidFill>
            </a:endParaRPr>
          </a:p>
          <a:p>
            <a:r>
              <a:rPr lang="en-GB" dirty="0" err="1" smtClean="0">
                <a:solidFill>
                  <a:srgbClr val="000000"/>
                </a:solidFill>
              </a:rPr>
              <a:t>TransSampa</a:t>
            </a:r>
            <a:endParaRPr lang="en-GB" dirty="0" smtClean="0">
              <a:solidFill>
                <a:srgbClr val="000000"/>
              </a:solidFill>
            </a:endParaRPr>
          </a:p>
          <a:p>
            <a:r>
              <a:rPr lang="en-GB" dirty="0" err="1" smtClean="0">
                <a:solidFill>
                  <a:srgbClr val="000000"/>
                </a:solidFill>
              </a:rPr>
              <a:t>WanT</a:t>
            </a:r>
            <a:endParaRPr lang="en-GB" dirty="0">
              <a:solidFill>
                <a:srgbClr val="000000"/>
              </a:solidFill>
            </a:endParaRPr>
          </a:p>
          <a:p>
            <a:r>
              <a:rPr lang="en-GB" dirty="0" smtClean="0">
                <a:solidFill>
                  <a:srgbClr val="000000"/>
                </a:solidFill>
              </a:rPr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27822617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2"/>
          <p:cNvSpPr>
            <a:spLocks noChangeArrowheads="1"/>
          </p:cNvSpPr>
          <p:nvPr/>
        </p:nvSpPr>
        <p:spPr bwMode="auto">
          <a:xfrm>
            <a:off x="179388" y="179388"/>
            <a:ext cx="7678737" cy="873125"/>
          </a:xfrm>
          <a:prstGeom prst="rect">
            <a:avLst/>
          </a:prstGeom>
          <a:gradFill rotWithShape="1">
            <a:gsLst>
              <a:gs pos="0">
                <a:schemeClr val="accent1">
                  <a:lumMod val="75000"/>
                </a:schemeClr>
              </a:gs>
              <a:gs pos="60001">
                <a:schemeClr val="accent1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endParaRPr lang="en-GB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304800"/>
            <a:ext cx="6842125" cy="609600"/>
          </a:xfrm>
        </p:spPr>
        <p:txBody>
          <a:bodyPr lIns="35717" tIns="35717" rIns="35717" bIns="35717" anchor="ctr"/>
          <a:lstStyle/>
          <a:p>
            <a:r>
              <a:rPr lang="en-IE" dirty="0" smtClean="0"/>
              <a:t>Outline</a:t>
            </a:r>
            <a:endParaRPr lang="en-US" b="1" dirty="0" smtClean="0">
              <a:ea typeface="ヒラギノ角ゴ Pro W6"/>
              <a:cs typeface="ヒラギノ角ゴ Pro W6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9592" y="1484784"/>
            <a:ext cx="7704856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latin typeface="Arial"/>
                <a:ea typeface="ＭＳ Ｐゴシック"/>
              </a:rPr>
              <a:t>Lecture 1: Practical introduction to quantum transport</a:t>
            </a:r>
            <a:endParaRPr lang="en-GB" dirty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 lvl="1"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000000"/>
                </a:solidFill>
                <a:latin typeface="Arial"/>
                <a:ea typeface="ＭＳ Ｐゴシック"/>
              </a:rPr>
              <a:t>Why is it important?</a:t>
            </a:r>
            <a:endParaRPr lang="en-GB" sz="2000" dirty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 lvl="1"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000000"/>
                </a:solidFill>
                <a:latin typeface="Arial"/>
                <a:ea typeface="ＭＳ Ｐゴシック"/>
              </a:rPr>
              <a:t>From simple models to NEGF</a:t>
            </a:r>
            <a:endParaRPr lang="en-GB" sz="2000" dirty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 lvl="1"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000000"/>
                </a:solidFill>
                <a:latin typeface="Arial"/>
                <a:ea typeface="ＭＳ Ｐゴシック"/>
              </a:rPr>
              <a:t>Inelastic scattering within NEGF</a:t>
            </a:r>
            <a:endParaRPr lang="en-GB" dirty="0" smtClean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>
              <a:buFont typeface="Arial" pitchFamily="34" charset="0"/>
              <a:buChar char="•"/>
            </a:pPr>
            <a:endParaRPr lang="en-GB" dirty="0" smtClean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>
              <a:buFont typeface="Arial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latin typeface="Arial"/>
                <a:ea typeface="ＭＳ Ｐゴシック"/>
              </a:rPr>
              <a:t>Lecture 2: Is DFT-transport predictive?</a:t>
            </a:r>
          </a:p>
          <a:p>
            <a:pPr lvl="1"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000000"/>
                </a:solidFill>
                <a:latin typeface="Arial"/>
                <a:ea typeface="ＭＳ Ｐゴシック"/>
              </a:rPr>
              <a:t>DFT based electron transport</a:t>
            </a:r>
          </a:p>
          <a:p>
            <a:pPr lvl="1"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000000"/>
                </a:solidFill>
                <a:latin typeface="Arial"/>
                <a:ea typeface="ＭＳ Ｐゴシック"/>
              </a:rPr>
              <a:t>Problems with DFT for transport through molecules</a:t>
            </a:r>
          </a:p>
          <a:p>
            <a:pPr lvl="1"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000000"/>
                </a:solidFill>
                <a:latin typeface="Arial"/>
                <a:ea typeface="ＭＳ Ｐゴシック"/>
              </a:rPr>
              <a:t>Master equation approach</a:t>
            </a:r>
          </a:p>
          <a:p>
            <a:pPr lvl="1"/>
            <a:endParaRPr lang="en-GB" sz="2000" dirty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>
              <a:buFont typeface="Arial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Arial"/>
                <a:ea typeface="ＭＳ Ｐゴシック"/>
              </a:rPr>
              <a:t>Lecture </a:t>
            </a:r>
            <a:r>
              <a:rPr lang="en-GB" dirty="0" smtClean="0">
                <a:solidFill>
                  <a:srgbClr val="000000"/>
                </a:solidFill>
                <a:latin typeface="Arial"/>
                <a:ea typeface="ＭＳ Ｐゴシック"/>
              </a:rPr>
              <a:t>3: Solid state </a:t>
            </a:r>
            <a:r>
              <a:rPr lang="en-GB" smtClean="0">
                <a:solidFill>
                  <a:srgbClr val="000000"/>
                </a:solidFill>
                <a:latin typeface="Arial"/>
                <a:ea typeface="ＭＳ Ｐゴシック"/>
              </a:rPr>
              <a:t>spin-electronics </a:t>
            </a:r>
            <a:r>
              <a:rPr lang="en-GB" smtClean="0">
                <a:solidFill>
                  <a:srgbClr val="000000"/>
                </a:solidFill>
                <a:latin typeface="Arial"/>
                <a:ea typeface="ＭＳ Ｐゴシック"/>
              </a:rPr>
              <a:t>devices</a:t>
            </a:r>
            <a:endParaRPr lang="en-GB" dirty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 lvl="1">
              <a:buFont typeface="Arial" pitchFamily="34" charset="0"/>
              <a:buChar char="•"/>
            </a:pPr>
            <a:r>
              <a:rPr lang="en-GB" sz="2000" dirty="0" err="1" smtClean="0">
                <a:solidFill>
                  <a:srgbClr val="000000"/>
                </a:solidFill>
                <a:latin typeface="Arial"/>
                <a:ea typeface="ＭＳ Ｐゴシック"/>
              </a:rPr>
              <a:t>Magnetoresistance</a:t>
            </a:r>
            <a:r>
              <a:rPr lang="en-GB" sz="2000" dirty="0" smtClean="0">
                <a:solidFill>
                  <a:srgbClr val="000000"/>
                </a:solidFill>
                <a:latin typeface="Arial"/>
                <a:ea typeface="ＭＳ Ｐゴシック"/>
              </a:rPr>
              <a:t> in magnetic tunnel junctions</a:t>
            </a:r>
          </a:p>
          <a:p>
            <a:pPr lvl="1"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000000"/>
                </a:solidFill>
                <a:latin typeface="Arial"/>
                <a:ea typeface="ＭＳ Ｐゴシック"/>
              </a:rPr>
              <a:t>Spin transfer torque</a:t>
            </a:r>
          </a:p>
          <a:p>
            <a:pPr lvl="1"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000000"/>
                </a:solidFill>
                <a:latin typeface="Arial"/>
                <a:ea typeface="ＭＳ Ｐゴシック"/>
              </a:rPr>
              <a:t>Strong correlations: </a:t>
            </a:r>
            <a:r>
              <a:rPr lang="en-GB" sz="2000" dirty="0">
                <a:solidFill>
                  <a:srgbClr val="000000"/>
                </a:solidFill>
                <a:latin typeface="Arial"/>
                <a:ea typeface="ＭＳ Ｐゴシック"/>
              </a:rPr>
              <a:t>Kondo </a:t>
            </a:r>
            <a:r>
              <a:rPr lang="en-GB" sz="2000" dirty="0" smtClean="0">
                <a:solidFill>
                  <a:srgbClr val="000000"/>
                </a:solidFill>
                <a:latin typeface="Arial"/>
                <a:ea typeface="ＭＳ Ｐゴシック"/>
              </a:rPr>
              <a:t>effect</a:t>
            </a:r>
            <a:endParaRPr lang="en-GB" sz="2000" dirty="0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21929897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179388" y="180975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6">
                  <a:lumMod val="50000"/>
                </a:schemeClr>
              </a:gs>
              <a:gs pos="80000">
                <a:schemeClr val="accent3">
                  <a:lumMod val="60000"/>
                  <a:lumOff val="40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>
              <a:solidFill>
                <a:srgbClr val="000000"/>
              </a:solidFill>
            </a:endParaRP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degrees of freedom…</a:t>
            </a:r>
          </a:p>
        </p:txBody>
      </p:sp>
      <p:sp>
        <p:nvSpPr>
          <p:cNvPr id="52" name="Rectangle 3"/>
          <p:cNvSpPr>
            <a:spLocks noChangeArrowheads="1"/>
          </p:cNvSpPr>
          <p:nvPr/>
        </p:nvSpPr>
        <p:spPr bwMode="auto">
          <a:xfrm>
            <a:off x="990600" y="1600200"/>
            <a:ext cx="1905000" cy="3200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auto">
          <a:xfrm>
            <a:off x="6324600" y="1600200"/>
            <a:ext cx="1905000" cy="3200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4" name="Line 5"/>
          <p:cNvSpPr>
            <a:spLocks noChangeShapeType="1"/>
          </p:cNvSpPr>
          <p:nvPr/>
        </p:nvSpPr>
        <p:spPr bwMode="auto">
          <a:xfrm flipH="1">
            <a:off x="457200" y="3200400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5" name="Line 6"/>
          <p:cNvSpPr>
            <a:spLocks noChangeShapeType="1"/>
          </p:cNvSpPr>
          <p:nvPr/>
        </p:nvSpPr>
        <p:spPr bwMode="auto">
          <a:xfrm flipH="1">
            <a:off x="8229600" y="3200400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6" name="Line 7"/>
          <p:cNvSpPr>
            <a:spLocks noChangeShapeType="1"/>
          </p:cNvSpPr>
          <p:nvPr/>
        </p:nvSpPr>
        <p:spPr bwMode="auto">
          <a:xfrm>
            <a:off x="457200" y="3200400"/>
            <a:ext cx="0" cy="3124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7" name="Line 8"/>
          <p:cNvSpPr>
            <a:spLocks noChangeShapeType="1"/>
          </p:cNvSpPr>
          <p:nvPr/>
        </p:nvSpPr>
        <p:spPr bwMode="auto">
          <a:xfrm>
            <a:off x="8763000" y="3200400"/>
            <a:ext cx="0" cy="3124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8" name="Line 9"/>
          <p:cNvSpPr>
            <a:spLocks noChangeShapeType="1"/>
          </p:cNvSpPr>
          <p:nvPr/>
        </p:nvSpPr>
        <p:spPr bwMode="auto">
          <a:xfrm flipH="1">
            <a:off x="2057400" y="6324600"/>
            <a:ext cx="6705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9" name="Line 10"/>
          <p:cNvSpPr>
            <a:spLocks noChangeShapeType="1"/>
          </p:cNvSpPr>
          <p:nvPr/>
        </p:nvSpPr>
        <p:spPr bwMode="auto">
          <a:xfrm>
            <a:off x="457200" y="6324600"/>
            <a:ext cx="1371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0" name="Line 11"/>
          <p:cNvSpPr>
            <a:spLocks noChangeShapeType="1"/>
          </p:cNvSpPr>
          <p:nvPr/>
        </p:nvSpPr>
        <p:spPr bwMode="auto">
          <a:xfrm>
            <a:off x="1828800" y="5943600"/>
            <a:ext cx="0" cy="762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1" name="Line 12"/>
          <p:cNvSpPr>
            <a:spLocks noChangeShapeType="1"/>
          </p:cNvSpPr>
          <p:nvPr/>
        </p:nvSpPr>
        <p:spPr bwMode="auto">
          <a:xfrm>
            <a:off x="2057400" y="6096000"/>
            <a:ext cx="0" cy="457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2" name="Text Box 13"/>
          <p:cNvSpPr txBox="1">
            <a:spLocks noChangeArrowheads="1"/>
          </p:cNvSpPr>
          <p:nvPr/>
        </p:nvSpPr>
        <p:spPr bwMode="auto">
          <a:xfrm>
            <a:off x="1828801" y="5579660"/>
            <a:ext cx="685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i="1" dirty="0">
                <a:solidFill>
                  <a:srgbClr val="000000"/>
                </a:solidFill>
                <a:latin typeface="Arial" charset="0"/>
              </a:rPr>
              <a:t>V</a:t>
            </a:r>
          </a:p>
        </p:txBody>
      </p:sp>
      <p:sp>
        <p:nvSpPr>
          <p:cNvPr id="63" name="Oval 14"/>
          <p:cNvSpPr>
            <a:spLocks noChangeArrowheads="1"/>
          </p:cNvSpPr>
          <p:nvPr/>
        </p:nvSpPr>
        <p:spPr bwMode="auto">
          <a:xfrm>
            <a:off x="3810000" y="5943600"/>
            <a:ext cx="838200" cy="7620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4" name="Text Box 15"/>
          <p:cNvSpPr txBox="1">
            <a:spLocks noChangeArrowheads="1"/>
          </p:cNvSpPr>
          <p:nvPr/>
        </p:nvSpPr>
        <p:spPr bwMode="auto">
          <a:xfrm>
            <a:off x="4053681" y="6062990"/>
            <a:ext cx="685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b="1" i="1" dirty="0">
                <a:solidFill>
                  <a:srgbClr val="000000"/>
                </a:solidFill>
                <a:latin typeface="Arial" charset="0"/>
              </a:rPr>
              <a:t>I</a:t>
            </a:r>
          </a:p>
        </p:txBody>
      </p:sp>
      <p:grpSp>
        <p:nvGrpSpPr>
          <p:cNvPr id="65" name="Group 16"/>
          <p:cNvGrpSpPr>
            <a:grpSpLocks/>
          </p:cNvGrpSpPr>
          <p:nvPr/>
        </p:nvGrpSpPr>
        <p:grpSpPr bwMode="auto">
          <a:xfrm>
            <a:off x="2971800" y="2590800"/>
            <a:ext cx="3276600" cy="914400"/>
            <a:chOff x="1824" y="1680"/>
            <a:chExt cx="2064" cy="576"/>
          </a:xfrm>
        </p:grpSpPr>
        <p:sp>
          <p:nvSpPr>
            <p:cNvPr id="66" name="Rectangle 17"/>
            <p:cNvSpPr>
              <a:spLocks noChangeArrowheads="1"/>
            </p:cNvSpPr>
            <p:nvPr/>
          </p:nvSpPr>
          <p:spPr bwMode="auto">
            <a:xfrm>
              <a:off x="1824" y="1920"/>
              <a:ext cx="432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7" name="Rectangle 18"/>
            <p:cNvSpPr>
              <a:spLocks noChangeArrowheads="1"/>
            </p:cNvSpPr>
            <p:nvPr/>
          </p:nvSpPr>
          <p:spPr bwMode="auto">
            <a:xfrm>
              <a:off x="3456" y="1920"/>
              <a:ext cx="432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8" name="Oval 19"/>
            <p:cNvSpPr>
              <a:spLocks noChangeArrowheads="1"/>
            </p:cNvSpPr>
            <p:nvPr/>
          </p:nvSpPr>
          <p:spPr bwMode="auto">
            <a:xfrm>
              <a:off x="2352" y="1680"/>
              <a:ext cx="1056" cy="57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69" name="Group 20"/>
          <p:cNvGrpSpPr>
            <a:grpSpLocks/>
          </p:cNvGrpSpPr>
          <p:nvPr/>
        </p:nvGrpSpPr>
        <p:grpSpPr bwMode="auto">
          <a:xfrm>
            <a:off x="2971800" y="1066800"/>
            <a:ext cx="3200400" cy="457200"/>
            <a:chOff x="1824" y="576"/>
            <a:chExt cx="2016" cy="288"/>
          </a:xfrm>
        </p:grpSpPr>
        <p:sp>
          <p:nvSpPr>
            <p:cNvPr id="70" name="Rectangle 21"/>
            <p:cNvSpPr>
              <a:spLocks noChangeArrowheads="1"/>
            </p:cNvSpPr>
            <p:nvPr/>
          </p:nvSpPr>
          <p:spPr bwMode="auto">
            <a:xfrm>
              <a:off x="1824" y="576"/>
              <a:ext cx="2016" cy="288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1" name="Text Box 22"/>
            <p:cNvSpPr txBox="1">
              <a:spLocks noChangeArrowheads="1"/>
            </p:cNvSpPr>
            <p:nvPr/>
          </p:nvSpPr>
          <p:spPr bwMode="auto">
            <a:xfrm>
              <a:off x="2496" y="576"/>
              <a:ext cx="72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>
                  <a:solidFill>
                    <a:srgbClr val="000000"/>
                  </a:solidFill>
                  <a:latin typeface="Arial" charset="0"/>
                </a:rPr>
                <a:t>GATE</a:t>
              </a:r>
            </a:p>
          </p:txBody>
        </p:sp>
      </p:grpSp>
      <p:sp>
        <p:nvSpPr>
          <p:cNvPr id="72" name="Oval 23"/>
          <p:cNvSpPr>
            <a:spLocks noChangeArrowheads="1"/>
          </p:cNvSpPr>
          <p:nvPr/>
        </p:nvSpPr>
        <p:spPr bwMode="auto">
          <a:xfrm>
            <a:off x="4419600" y="1600200"/>
            <a:ext cx="228600" cy="2286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3" name="Oval 24"/>
          <p:cNvSpPr>
            <a:spLocks noChangeArrowheads="1"/>
          </p:cNvSpPr>
          <p:nvPr/>
        </p:nvSpPr>
        <p:spPr bwMode="auto">
          <a:xfrm>
            <a:off x="4419600" y="2895600"/>
            <a:ext cx="228600" cy="2286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74" name="Group 25"/>
          <p:cNvGrpSpPr>
            <a:grpSpLocks/>
          </p:cNvGrpSpPr>
          <p:nvPr/>
        </p:nvGrpSpPr>
        <p:grpSpPr bwMode="auto">
          <a:xfrm>
            <a:off x="1600200" y="2057400"/>
            <a:ext cx="5943600" cy="2209800"/>
            <a:chOff x="960" y="1344"/>
            <a:chExt cx="3744" cy="1392"/>
          </a:xfrm>
        </p:grpSpPr>
        <p:sp>
          <p:nvSpPr>
            <p:cNvPr id="75" name="AutoShape 26"/>
            <p:cNvSpPr>
              <a:spLocks noChangeArrowheads="1"/>
            </p:cNvSpPr>
            <p:nvPr/>
          </p:nvSpPr>
          <p:spPr bwMode="auto">
            <a:xfrm rot="-1367206">
              <a:off x="960" y="1344"/>
              <a:ext cx="336" cy="1392"/>
            </a:xfrm>
            <a:prstGeom prst="upArrow">
              <a:avLst>
                <a:gd name="adj1" fmla="val 50000"/>
                <a:gd name="adj2" fmla="val 103571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6" name="AutoShape 27"/>
            <p:cNvSpPr>
              <a:spLocks noChangeArrowheads="1"/>
            </p:cNvSpPr>
            <p:nvPr/>
          </p:nvSpPr>
          <p:spPr bwMode="auto">
            <a:xfrm>
              <a:off x="4368" y="1344"/>
              <a:ext cx="336" cy="1392"/>
            </a:xfrm>
            <a:prstGeom prst="upArrow">
              <a:avLst>
                <a:gd name="adj1" fmla="val 50000"/>
                <a:gd name="adj2" fmla="val 103571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77" name="Group 28"/>
          <p:cNvGrpSpPr>
            <a:grpSpLocks/>
          </p:cNvGrpSpPr>
          <p:nvPr/>
        </p:nvGrpSpPr>
        <p:grpSpPr bwMode="auto">
          <a:xfrm>
            <a:off x="2971800" y="2590800"/>
            <a:ext cx="3276600" cy="990600"/>
            <a:chOff x="1824" y="2400"/>
            <a:chExt cx="2064" cy="624"/>
          </a:xfrm>
        </p:grpSpPr>
        <p:sp>
          <p:nvSpPr>
            <p:cNvPr id="78" name="Rectangle 29"/>
            <p:cNvSpPr>
              <a:spLocks noChangeArrowheads="1"/>
            </p:cNvSpPr>
            <p:nvPr/>
          </p:nvSpPr>
          <p:spPr bwMode="auto">
            <a:xfrm>
              <a:off x="1824" y="2400"/>
              <a:ext cx="528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9" name="Rectangle 30"/>
            <p:cNvSpPr>
              <a:spLocks noChangeArrowheads="1"/>
            </p:cNvSpPr>
            <p:nvPr/>
          </p:nvSpPr>
          <p:spPr bwMode="auto">
            <a:xfrm>
              <a:off x="3408" y="2928"/>
              <a:ext cx="480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0" name="Oval 31"/>
            <p:cNvSpPr>
              <a:spLocks noChangeArrowheads="1"/>
            </p:cNvSpPr>
            <p:nvPr/>
          </p:nvSpPr>
          <p:spPr bwMode="auto">
            <a:xfrm rot="1417397">
              <a:off x="2352" y="2400"/>
              <a:ext cx="1056" cy="57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81" name="AutoShape 32"/>
          <p:cNvSpPr>
            <a:spLocks noChangeArrowheads="1"/>
          </p:cNvSpPr>
          <p:nvPr/>
        </p:nvSpPr>
        <p:spPr bwMode="auto">
          <a:xfrm rot="13411015">
            <a:off x="3810000" y="3657600"/>
            <a:ext cx="609600" cy="1524000"/>
          </a:xfrm>
          <a:prstGeom prst="lightningBol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19781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2" grpId="1" animBg="1"/>
      <p:bldP spid="73" grpId="0" animBg="1"/>
      <p:bldP spid="8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79388" y="152400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4">
                  <a:lumMod val="50000"/>
                </a:schemeClr>
              </a:gs>
              <a:gs pos="6000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/>
          </a:p>
        </p:txBody>
      </p:sp>
      <p:sp>
        <p:nvSpPr>
          <p:cNvPr id="23" name="TextBox 22"/>
          <p:cNvSpPr txBox="1"/>
          <p:nvPr/>
        </p:nvSpPr>
        <p:spPr>
          <a:xfrm>
            <a:off x="1752600" y="2438400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 smtClean="0">
                <a:solidFill>
                  <a:schemeClr val="accent4">
                    <a:lumMod val="50000"/>
                  </a:schemeClr>
                </a:solidFill>
              </a:rPr>
              <a:t>Elementary excitations</a:t>
            </a:r>
            <a:endParaRPr lang="en-US" sz="3600" b="1" i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29" name="Picture 28" descr="Snapshot 2011-05-30 10-30-46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245736"/>
            <a:ext cx="3638916" cy="3307464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79388" y="152400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4">
                  <a:lumMod val="50000"/>
                </a:schemeClr>
              </a:gs>
              <a:gs pos="6000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7391400" cy="609600"/>
          </a:xfrm>
        </p:spPr>
        <p:txBody>
          <a:bodyPr/>
          <a:lstStyle/>
          <a:p>
            <a:r>
              <a:rPr lang="en-US" sz="2800" dirty="0" smtClean="0"/>
              <a:t>Transport and elementary excitations</a:t>
            </a:r>
            <a:endParaRPr lang="en-US" sz="2800" baseline="-25000" dirty="0" smtClean="0"/>
          </a:p>
        </p:txBody>
      </p:sp>
      <p:sp>
        <p:nvSpPr>
          <p:cNvPr id="12" name="Line 4"/>
          <p:cNvSpPr>
            <a:spLocks noChangeShapeType="1"/>
          </p:cNvSpPr>
          <p:nvPr/>
        </p:nvSpPr>
        <p:spPr bwMode="auto">
          <a:xfrm>
            <a:off x="3995400" y="3962400"/>
            <a:ext cx="1785600" cy="0"/>
          </a:xfrm>
          <a:prstGeom prst="line">
            <a:avLst/>
          </a:prstGeom>
          <a:noFill/>
          <a:ln w="63500">
            <a:solidFill>
              <a:srgbClr val="51515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Line 5"/>
          <p:cNvSpPr>
            <a:spLocks noChangeShapeType="1"/>
          </p:cNvSpPr>
          <p:nvPr/>
        </p:nvSpPr>
        <p:spPr bwMode="auto">
          <a:xfrm>
            <a:off x="2090400" y="2895600"/>
            <a:ext cx="0" cy="2514600"/>
          </a:xfrm>
          <a:prstGeom prst="line">
            <a:avLst/>
          </a:prstGeom>
          <a:noFill/>
          <a:ln w="63500">
            <a:solidFill>
              <a:srgbClr val="51515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Line 6"/>
          <p:cNvSpPr>
            <a:spLocks noChangeShapeType="1"/>
          </p:cNvSpPr>
          <p:nvPr/>
        </p:nvSpPr>
        <p:spPr bwMode="auto">
          <a:xfrm>
            <a:off x="3995400" y="3962400"/>
            <a:ext cx="0" cy="1447800"/>
          </a:xfrm>
          <a:prstGeom prst="line">
            <a:avLst/>
          </a:prstGeom>
          <a:noFill/>
          <a:ln w="63500">
            <a:solidFill>
              <a:srgbClr val="51515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Line 8"/>
          <p:cNvSpPr>
            <a:spLocks noChangeShapeType="1"/>
          </p:cNvSpPr>
          <p:nvPr/>
        </p:nvSpPr>
        <p:spPr bwMode="auto">
          <a:xfrm>
            <a:off x="304800" y="2895600"/>
            <a:ext cx="1785600" cy="0"/>
          </a:xfrm>
          <a:prstGeom prst="line">
            <a:avLst/>
          </a:prstGeom>
          <a:noFill/>
          <a:ln w="63500">
            <a:solidFill>
              <a:srgbClr val="51515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>
            <a:off x="2370000" y="2895600"/>
            <a:ext cx="1440000" cy="0"/>
          </a:xfrm>
          <a:prstGeom prst="line">
            <a:avLst/>
          </a:prstGeom>
          <a:noFill/>
          <a:ln w="63500">
            <a:solidFill>
              <a:schemeClr val="accent1">
                <a:lumMod val="75000"/>
              </a:schemeClr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2209800"/>
            <a:ext cx="5715000" cy="3429000"/>
          </a:xfrm>
          <a:prstGeom prst="rect">
            <a:avLst/>
          </a:prstGeom>
          <a:noFill/>
          <a:ln w="38100">
            <a:solidFill>
              <a:srgbClr val="5FB2D8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/>
          <a:srcRect l="80259"/>
          <a:stretch>
            <a:fillRect/>
          </a:stretch>
        </p:blipFill>
        <p:spPr bwMode="auto">
          <a:xfrm flipV="1">
            <a:off x="8001000" y="2743200"/>
            <a:ext cx="1066800" cy="247472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/>
          <a:srcRect l="80259"/>
          <a:stretch>
            <a:fillRect/>
          </a:stretch>
        </p:blipFill>
        <p:spPr bwMode="auto">
          <a:xfrm flipV="1">
            <a:off x="5943600" y="2743200"/>
            <a:ext cx="1066800" cy="247472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2" name="Hexagon 21"/>
          <p:cNvSpPr/>
          <p:nvPr/>
        </p:nvSpPr>
        <p:spPr bwMode="auto">
          <a:xfrm>
            <a:off x="7162800" y="3581400"/>
            <a:ext cx="762000" cy="685800"/>
          </a:xfrm>
          <a:prstGeom prst="hexagon">
            <a:avLst/>
          </a:prstGeom>
          <a:noFill/>
          <a:ln w="635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grpSp>
        <p:nvGrpSpPr>
          <p:cNvPr id="2" name="Group 22"/>
          <p:cNvGrpSpPr/>
          <p:nvPr/>
        </p:nvGrpSpPr>
        <p:grpSpPr>
          <a:xfrm>
            <a:off x="2773097" y="2974567"/>
            <a:ext cx="5227903" cy="1375722"/>
            <a:chOff x="2773097" y="3050767"/>
            <a:chExt cx="5227903" cy="1375722"/>
          </a:xfrm>
        </p:grpSpPr>
        <p:sp>
          <p:nvSpPr>
            <p:cNvPr id="24" name="Line 16"/>
            <p:cNvSpPr>
              <a:spLocks noChangeShapeType="1"/>
            </p:cNvSpPr>
            <p:nvPr/>
          </p:nvSpPr>
          <p:spPr bwMode="auto">
            <a:xfrm>
              <a:off x="3124200" y="4038600"/>
              <a:ext cx="720000" cy="0"/>
            </a:xfrm>
            <a:prstGeom prst="line">
              <a:avLst/>
            </a:prstGeom>
            <a:noFill/>
            <a:ln w="635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/>
            <p:nvPr/>
          </p:nvSpPr>
          <p:spPr bwMode="auto">
            <a:xfrm>
              <a:off x="2773097" y="3050767"/>
              <a:ext cx="554087" cy="834292"/>
            </a:xfrm>
            <a:custGeom>
              <a:avLst/>
              <a:gdLst>
                <a:gd name="connsiteX0" fmla="*/ 313360 w 554087"/>
                <a:gd name="connsiteY0" fmla="*/ 0 h 834292"/>
                <a:gd name="connsiteX1" fmla="*/ 39429 w 554087"/>
                <a:gd name="connsiteY1" fmla="*/ 112069 h 834292"/>
                <a:gd name="connsiteX2" fmla="*/ 549936 w 554087"/>
                <a:gd name="connsiteY2" fmla="*/ 174330 h 834292"/>
                <a:gd name="connsiteX3" fmla="*/ 64332 w 554087"/>
                <a:gd name="connsiteY3" fmla="*/ 286399 h 834292"/>
                <a:gd name="connsiteX4" fmla="*/ 512582 w 554087"/>
                <a:gd name="connsiteY4" fmla="*/ 386016 h 834292"/>
                <a:gd name="connsiteX5" fmla="*/ 39429 w 554087"/>
                <a:gd name="connsiteY5" fmla="*/ 498085 h 834292"/>
                <a:gd name="connsiteX6" fmla="*/ 487679 w 554087"/>
                <a:gd name="connsiteY6" fmla="*/ 622606 h 834292"/>
                <a:gd name="connsiteX7" fmla="*/ 76783 w 554087"/>
                <a:gd name="connsiteY7" fmla="*/ 747127 h 834292"/>
                <a:gd name="connsiteX8" fmla="*/ 325811 w 554087"/>
                <a:gd name="connsiteY8" fmla="*/ 834292 h 834292"/>
                <a:gd name="connsiteX9" fmla="*/ 325811 w 554087"/>
                <a:gd name="connsiteY9" fmla="*/ 834292 h 834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4087" h="834292">
                  <a:moveTo>
                    <a:pt x="313360" y="0"/>
                  </a:moveTo>
                  <a:cubicBezTo>
                    <a:pt x="156680" y="41507"/>
                    <a:pt x="0" y="83014"/>
                    <a:pt x="39429" y="112069"/>
                  </a:cubicBezTo>
                  <a:cubicBezTo>
                    <a:pt x="78858" y="141124"/>
                    <a:pt x="545786" y="145275"/>
                    <a:pt x="549936" y="174330"/>
                  </a:cubicBezTo>
                  <a:cubicBezTo>
                    <a:pt x="554087" y="203385"/>
                    <a:pt x="70558" y="251118"/>
                    <a:pt x="64332" y="286399"/>
                  </a:cubicBezTo>
                  <a:cubicBezTo>
                    <a:pt x="58106" y="321680"/>
                    <a:pt x="516732" y="350735"/>
                    <a:pt x="512582" y="386016"/>
                  </a:cubicBezTo>
                  <a:cubicBezTo>
                    <a:pt x="508432" y="421297"/>
                    <a:pt x="43579" y="458653"/>
                    <a:pt x="39429" y="498085"/>
                  </a:cubicBezTo>
                  <a:cubicBezTo>
                    <a:pt x="35279" y="537517"/>
                    <a:pt x="481453" y="581099"/>
                    <a:pt x="487679" y="622606"/>
                  </a:cubicBezTo>
                  <a:cubicBezTo>
                    <a:pt x="493905" y="664113"/>
                    <a:pt x="103761" y="711846"/>
                    <a:pt x="76783" y="747127"/>
                  </a:cubicBezTo>
                  <a:cubicBezTo>
                    <a:pt x="49805" y="782408"/>
                    <a:pt x="325811" y="834292"/>
                    <a:pt x="325811" y="834292"/>
                  </a:cubicBezTo>
                  <a:lnTo>
                    <a:pt x="325811" y="834292"/>
                  </a:lnTo>
                </a:path>
              </a:pathLst>
            </a:cu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9" charset="0"/>
                <a:ea typeface="ＭＳ Ｐゴシック" pitchFamily="-109" charset="-128"/>
                <a:cs typeface="ＭＳ Ｐゴシック" pitchFamily="-109" charset="-128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352800" y="3179802"/>
              <a:ext cx="611127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000" i="1" dirty="0" err="1" smtClean="0">
                  <a:latin typeface="Times New Roman"/>
                  <a:sym typeface="Symbol" pitchFamily="-112" charset="2"/>
                </a:rPr>
                <a:t>h</a:t>
              </a:r>
              <a:r>
                <a:rPr lang="en-US" sz="3000" dirty="0" err="1" smtClean="0">
                  <a:latin typeface="Symbol" pitchFamily="-112" charset="2"/>
                  <a:sym typeface="Symbol" pitchFamily="-112" charset="2"/>
                </a:rPr>
                <a:t>n</a:t>
              </a:r>
              <a:endParaRPr lang="en-US" sz="3000" dirty="0"/>
            </a:p>
          </p:txBody>
        </p:sp>
        <p:sp>
          <p:nvSpPr>
            <p:cNvPr id="27" name="Hexagon 26"/>
            <p:cNvSpPr/>
            <p:nvPr/>
          </p:nvSpPr>
          <p:spPr bwMode="auto">
            <a:xfrm rot="20230837">
              <a:off x="7010400" y="3588289"/>
              <a:ext cx="990600" cy="838200"/>
            </a:xfrm>
            <a:prstGeom prst="hexagon">
              <a:avLst/>
            </a:prstGeom>
            <a:solidFill>
              <a:srgbClr val="FFC432"/>
            </a:solidFill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9" charset="0"/>
                <a:ea typeface="ＭＳ Ｐゴシック" pitchFamily="-109" charset="-128"/>
                <a:cs typeface="ＭＳ Ｐゴシック" pitchFamily="-109" charset="-128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79388" y="152400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4">
                  <a:lumMod val="50000"/>
                </a:schemeClr>
              </a:gs>
              <a:gs pos="6000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7391400" cy="609600"/>
          </a:xfrm>
        </p:spPr>
        <p:txBody>
          <a:bodyPr/>
          <a:lstStyle/>
          <a:p>
            <a:r>
              <a:rPr lang="en-US" sz="2800" dirty="0" smtClean="0"/>
              <a:t>Transport and elementary excitations</a:t>
            </a:r>
            <a:endParaRPr lang="en-US" sz="2800" baseline="-25000" dirty="0" smtClean="0"/>
          </a:p>
        </p:txBody>
      </p:sp>
      <p:grpSp>
        <p:nvGrpSpPr>
          <p:cNvPr id="23" name="Group 22"/>
          <p:cNvGrpSpPr>
            <a:grpSpLocks/>
          </p:cNvGrpSpPr>
          <p:nvPr/>
        </p:nvGrpSpPr>
        <p:grpSpPr bwMode="auto">
          <a:xfrm>
            <a:off x="1524000" y="2438400"/>
            <a:ext cx="6324600" cy="3810000"/>
            <a:chOff x="624" y="960"/>
            <a:chExt cx="4608" cy="2784"/>
          </a:xfrm>
        </p:grpSpPr>
        <p:grpSp>
          <p:nvGrpSpPr>
            <p:cNvPr id="28" name="Group 24"/>
            <p:cNvGrpSpPr>
              <a:grpSpLocks/>
            </p:cNvGrpSpPr>
            <p:nvPr/>
          </p:nvGrpSpPr>
          <p:grpSpPr bwMode="auto">
            <a:xfrm>
              <a:off x="624" y="960"/>
              <a:ext cx="4608" cy="2784"/>
              <a:chOff x="624" y="960"/>
              <a:chExt cx="4608" cy="2784"/>
            </a:xfrm>
          </p:grpSpPr>
          <p:sp>
            <p:nvSpPr>
              <p:cNvPr id="31" name="Rectangle 25"/>
              <p:cNvSpPr>
                <a:spLocks noChangeArrowheads="1"/>
              </p:cNvSpPr>
              <p:nvPr/>
            </p:nvSpPr>
            <p:spPr bwMode="auto">
              <a:xfrm>
                <a:off x="624" y="960"/>
                <a:ext cx="4608" cy="2784"/>
              </a:xfrm>
              <a:prstGeom prst="rect">
                <a:avLst/>
              </a:prstGeom>
              <a:solidFill>
                <a:srgbClr val="99E51A"/>
              </a:solidFill>
              <a:ln w="9525">
                <a:solidFill>
                  <a:srgbClr val="51515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26"/>
              <p:cNvSpPr>
                <a:spLocks/>
              </p:cNvSpPr>
              <p:nvPr/>
            </p:nvSpPr>
            <p:spPr bwMode="auto">
              <a:xfrm>
                <a:off x="624" y="1501"/>
                <a:ext cx="1824" cy="157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37" y="100"/>
                  </a:cxn>
                  <a:cxn ang="0">
                    <a:pos x="180" y="115"/>
                  </a:cxn>
                  <a:cxn ang="0">
                    <a:pos x="245" y="129"/>
                  </a:cxn>
                  <a:cxn ang="0">
                    <a:pos x="396" y="187"/>
                  </a:cxn>
                  <a:cxn ang="0">
                    <a:pos x="591" y="252"/>
                  </a:cxn>
                  <a:cxn ang="0">
                    <a:pos x="915" y="309"/>
                  </a:cxn>
                  <a:cxn ang="0">
                    <a:pos x="1052" y="338"/>
                  </a:cxn>
                  <a:cxn ang="0">
                    <a:pos x="1174" y="389"/>
                  </a:cxn>
                  <a:cxn ang="0">
                    <a:pos x="1218" y="403"/>
                  </a:cxn>
                  <a:cxn ang="0">
                    <a:pos x="1297" y="446"/>
                  </a:cxn>
                  <a:cxn ang="0">
                    <a:pos x="1354" y="482"/>
                  </a:cxn>
                  <a:cxn ang="0">
                    <a:pos x="1506" y="518"/>
                  </a:cxn>
                  <a:cxn ang="0">
                    <a:pos x="1571" y="540"/>
                  </a:cxn>
                  <a:cxn ang="0">
                    <a:pos x="1578" y="994"/>
                  </a:cxn>
                  <a:cxn ang="0">
                    <a:pos x="1563" y="1045"/>
                  </a:cxn>
                  <a:cxn ang="0">
                    <a:pos x="1470" y="1066"/>
                  </a:cxn>
                  <a:cxn ang="0">
                    <a:pos x="1441" y="1124"/>
                  </a:cxn>
                  <a:cxn ang="0">
                    <a:pos x="1405" y="1153"/>
                  </a:cxn>
                  <a:cxn ang="0">
                    <a:pos x="1311" y="1225"/>
                  </a:cxn>
                  <a:cxn ang="0">
                    <a:pos x="828" y="1340"/>
                  </a:cxn>
                  <a:cxn ang="0">
                    <a:pos x="634" y="1383"/>
                  </a:cxn>
                  <a:cxn ang="0">
                    <a:pos x="504" y="1419"/>
                  </a:cxn>
                  <a:cxn ang="0">
                    <a:pos x="158" y="1535"/>
                  </a:cxn>
                  <a:cxn ang="0">
                    <a:pos x="14" y="1571"/>
                  </a:cxn>
                  <a:cxn ang="0">
                    <a:pos x="11" y="1241"/>
                  </a:cxn>
                </a:cxnLst>
                <a:rect l="0" t="0" r="r" b="b"/>
                <a:pathLst>
                  <a:path w="1626" h="1571">
                    <a:moveTo>
                      <a:pt x="0" y="0"/>
                    </a:moveTo>
                    <a:cubicBezTo>
                      <a:pt x="11" y="34"/>
                      <a:pt x="104" y="88"/>
                      <a:pt x="137" y="100"/>
                    </a:cubicBezTo>
                    <a:cubicBezTo>
                      <a:pt x="151" y="105"/>
                      <a:pt x="165" y="111"/>
                      <a:pt x="180" y="115"/>
                    </a:cubicBezTo>
                    <a:cubicBezTo>
                      <a:pt x="201" y="120"/>
                      <a:pt x="223" y="122"/>
                      <a:pt x="245" y="129"/>
                    </a:cubicBezTo>
                    <a:cubicBezTo>
                      <a:pt x="296" y="144"/>
                      <a:pt x="345" y="169"/>
                      <a:pt x="396" y="187"/>
                    </a:cubicBezTo>
                    <a:cubicBezTo>
                      <a:pt x="464" y="211"/>
                      <a:pt x="517" y="241"/>
                      <a:pt x="591" y="252"/>
                    </a:cubicBezTo>
                    <a:cubicBezTo>
                      <a:pt x="696" y="286"/>
                      <a:pt x="807" y="286"/>
                      <a:pt x="915" y="309"/>
                    </a:cubicBezTo>
                    <a:cubicBezTo>
                      <a:pt x="960" y="318"/>
                      <a:pt x="1052" y="338"/>
                      <a:pt x="1052" y="338"/>
                    </a:cubicBezTo>
                    <a:cubicBezTo>
                      <a:pt x="1092" y="356"/>
                      <a:pt x="1134" y="371"/>
                      <a:pt x="1174" y="389"/>
                    </a:cubicBezTo>
                    <a:cubicBezTo>
                      <a:pt x="1188" y="395"/>
                      <a:pt x="1218" y="403"/>
                      <a:pt x="1218" y="403"/>
                    </a:cubicBezTo>
                    <a:cubicBezTo>
                      <a:pt x="1242" y="420"/>
                      <a:pt x="1297" y="446"/>
                      <a:pt x="1297" y="446"/>
                    </a:cubicBezTo>
                    <a:cubicBezTo>
                      <a:pt x="1314" y="464"/>
                      <a:pt x="1329" y="473"/>
                      <a:pt x="1354" y="482"/>
                    </a:cubicBezTo>
                    <a:cubicBezTo>
                      <a:pt x="1399" y="512"/>
                      <a:pt x="1454" y="498"/>
                      <a:pt x="1506" y="518"/>
                    </a:cubicBezTo>
                    <a:cubicBezTo>
                      <a:pt x="1527" y="526"/>
                      <a:pt x="1571" y="540"/>
                      <a:pt x="1571" y="540"/>
                    </a:cubicBezTo>
                    <a:cubicBezTo>
                      <a:pt x="1626" y="711"/>
                      <a:pt x="1591" y="586"/>
                      <a:pt x="1578" y="994"/>
                    </a:cubicBezTo>
                    <a:cubicBezTo>
                      <a:pt x="1577" y="1011"/>
                      <a:pt x="1575" y="1032"/>
                      <a:pt x="1563" y="1045"/>
                    </a:cubicBezTo>
                    <a:cubicBezTo>
                      <a:pt x="1551" y="1056"/>
                      <a:pt x="1481" y="1064"/>
                      <a:pt x="1470" y="1066"/>
                    </a:cubicBezTo>
                    <a:cubicBezTo>
                      <a:pt x="1419" y="1100"/>
                      <a:pt x="1476" y="1053"/>
                      <a:pt x="1441" y="1124"/>
                    </a:cubicBezTo>
                    <a:cubicBezTo>
                      <a:pt x="1434" y="1137"/>
                      <a:pt x="1415" y="1142"/>
                      <a:pt x="1405" y="1153"/>
                    </a:cubicBezTo>
                    <a:cubicBezTo>
                      <a:pt x="1368" y="1189"/>
                      <a:pt x="1363" y="1208"/>
                      <a:pt x="1311" y="1225"/>
                    </a:cubicBezTo>
                    <a:cubicBezTo>
                      <a:pt x="1207" y="1328"/>
                      <a:pt x="952" y="1335"/>
                      <a:pt x="828" y="1340"/>
                    </a:cubicBezTo>
                    <a:cubicBezTo>
                      <a:pt x="762" y="1349"/>
                      <a:pt x="698" y="1369"/>
                      <a:pt x="634" y="1383"/>
                    </a:cubicBezTo>
                    <a:cubicBezTo>
                      <a:pt x="517" y="1442"/>
                      <a:pt x="694" y="1357"/>
                      <a:pt x="504" y="1419"/>
                    </a:cubicBezTo>
                    <a:cubicBezTo>
                      <a:pt x="380" y="1458"/>
                      <a:pt x="288" y="1523"/>
                      <a:pt x="158" y="1535"/>
                    </a:cubicBezTo>
                    <a:cubicBezTo>
                      <a:pt x="112" y="1550"/>
                      <a:pt x="57" y="1549"/>
                      <a:pt x="14" y="1571"/>
                    </a:cubicBezTo>
                    <a:lnTo>
                      <a:pt x="11" y="1241"/>
                    </a:lnTo>
                  </a:path>
                </a:pathLst>
              </a:custGeom>
              <a:solidFill>
                <a:srgbClr val="FFFF99"/>
              </a:solidFill>
              <a:ln w="25400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27"/>
              <p:cNvSpPr>
                <a:spLocks/>
              </p:cNvSpPr>
              <p:nvPr/>
            </p:nvSpPr>
            <p:spPr bwMode="auto">
              <a:xfrm flipH="1">
                <a:off x="3504" y="1461"/>
                <a:ext cx="1722" cy="157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37" y="100"/>
                  </a:cxn>
                  <a:cxn ang="0">
                    <a:pos x="180" y="115"/>
                  </a:cxn>
                  <a:cxn ang="0">
                    <a:pos x="245" y="129"/>
                  </a:cxn>
                  <a:cxn ang="0">
                    <a:pos x="396" y="187"/>
                  </a:cxn>
                  <a:cxn ang="0">
                    <a:pos x="591" y="252"/>
                  </a:cxn>
                  <a:cxn ang="0">
                    <a:pos x="915" y="309"/>
                  </a:cxn>
                  <a:cxn ang="0">
                    <a:pos x="1052" y="338"/>
                  </a:cxn>
                  <a:cxn ang="0">
                    <a:pos x="1174" y="389"/>
                  </a:cxn>
                  <a:cxn ang="0">
                    <a:pos x="1218" y="403"/>
                  </a:cxn>
                  <a:cxn ang="0">
                    <a:pos x="1297" y="446"/>
                  </a:cxn>
                  <a:cxn ang="0">
                    <a:pos x="1354" y="482"/>
                  </a:cxn>
                  <a:cxn ang="0">
                    <a:pos x="1506" y="518"/>
                  </a:cxn>
                  <a:cxn ang="0">
                    <a:pos x="1571" y="540"/>
                  </a:cxn>
                  <a:cxn ang="0">
                    <a:pos x="1578" y="994"/>
                  </a:cxn>
                  <a:cxn ang="0">
                    <a:pos x="1563" y="1045"/>
                  </a:cxn>
                  <a:cxn ang="0">
                    <a:pos x="1470" y="1066"/>
                  </a:cxn>
                  <a:cxn ang="0">
                    <a:pos x="1441" y="1124"/>
                  </a:cxn>
                  <a:cxn ang="0">
                    <a:pos x="1405" y="1153"/>
                  </a:cxn>
                  <a:cxn ang="0">
                    <a:pos x="1311" y="1225"/>
                  </a:cxn>
                  <a:cxn ang="0">
                    <a:pos x="828" y="1340"/>
                  </a:cxn>
                  <a:cxn ang="0">
                    <a:pos x="634" y="1383"/>
                  </a:cxn>
                  <a:cxn ang="0">
                    <a:pos x="504" y="1419"/>
                  </a:cxn>
                  <a:cxn ang="0">
                    <a:pos x="158" y="1535"/>
                  </a:cxn>
                  <a:cxn ang="0">
                    <a:pos x="14" y="1571"/>
                  </a:cxn>
                  <a:cxn ang="0">
                    <a:pos x="11" y="1241"/>
                  </a:cxn>
                </a:cxnLst>
                <a:rect l="0" t="0" r="r" b="b"/>
                <a:pathLst>
                  <a:path w="1626" h="1571">
                    <a:moveTo>
                      <a:pt x="0" y="0"/>
                    </a:moveTo>
                    <a:cubicBezTo>
                      <a:pt x="11" y="34"/>
                      <a:pt x="104" y="88"/>
                      <a:pt x="137" y="100"/>
                    </a:cubicBezTo>
                    <a:cubicBezTo>
                      <a:pt x="151" y="105"/>
                      <a:pt x="165" y="111"/>
                      <a:pt x="180" y="115"/>
                    </a:cubicBezTo>
                    <a:cubicBezTo>
                      <a:pt x="201" y="120"/>
                      <a:pt x="223" y="122"/>
                      <a:pt x="245" y="129"/>
                    </a:cubicBezTo>
                    <a:cubicBezTo>
                      <a:pt x="296" y="144"/>
                      <a:pt x="345" y="169"/>
                      <a:pt x="396" y="187"/>
                    </a:cubicBezTo>
                    <a:cubicBezTo>
                      <a:pt x="464" y="211"/>
                      <a:pt x="517" y="241"/>
                      <a:pt x="591" y="252"/>
                    </a:cubicBezTo>
                    <a:cubicBezTo>
                      <a:pt x="696" y="286"/>
                      <a:pt x="807" y="286"/>
                      <a:pt x="915" y="309"/>
                    </a:cubicBezTo>
                    <a:cubicBezTo>
                      <a:pt x="960" y="318"/>
                      <a:pt x="1052" y="338"/>
                      <a:pt x="1052" y="338"/>
                    </a:cubicBezTo>
                    <a:cubicBezTo>
                      <a:pt x="1092" y="356"/>
                      <a:pt x="1134" y="371"/>
                      <a:pt x="1174" y="389"/>
                    </a:cubicBezTo>
                    <a:cubicBezTo>
                      <a:pt x="1188" y="395"/>
                      <a:pt x="1218" y="403"/>
                      <a:pt x="1218" y="403"/>
                    </a:cubicBezTo>
                    <a:cubicBezTo>
                      <a:pt x="1242" y="420"/>
                      <a:pt x="1297" y="446"/>
                      <a:pt x="1297" y="446"/>
                    </a:cubicBezTo>
                    <a:cubicBezTo>
                      <a:pt x="1314" y="464"/>
                      <a:pt x="1329" y="473"/>
                      <a:pt x="1354" y="482"/>
                    </a:cubicBezTo>
                    <a:cubicBezTo>
                      <a:pt x="1399" y="512"/>
                      <a:pt x="1454" y="498"/>
                      <a:pt x="1506" y="518"/>
                    </a:cubicBezTo>
                    <a:cubicBezTo>
                      <a:pt x="1527" y="526"/>
                      <a:pt x="1571" y="540"/>
                      <a:pt x="1571" y="540"/>
                    </a:cubicBezTo>
                    <a:cubicBezTo>
                      <a:pt x="1626" y="711"/>
                      <a:pt x="1591" y="586"/>
                      <a:pt x="1578" y="994"/>
                    </a:cubicBezTo>
                    <a:cubicBezTo>
                      <a:pt x="1577" y="1011"/>
                      <a:pt x="1575" y="1032"/>
                      <a:pt x="1563" y="1045"/>
                    </a:cubicBezTo>
                    <a:cubicBezTo>
                      <a:pt x="1551" y="1056"/>
                      <a:pt x="1481" y="1064"/>
                      <a:pt x="1470" y="1066"/>
                    </a:cubicBezTo>
                    <a:cubicBezTo>
                      <a:pt x="1419" y="1100"/>
                      <a:pt x="1476" y="1053"/>
                      <a:pt x="1441" y="1124"/>
                    </a:cubicBezTo>
                    <a:cubicBezTo>
                      <a:pt x="1434" y="1137"/>
                      <a:pt x="1415" y="1142"/>
                      <a:pt x="1405" y="1153"/>
                    </a:cubicBezTo>
                    <a:cubicBezTo>
                      <a:pt x="1368" y="1189"/>
                      <a:pt x="1363" y="1208"/>
                      <a:pt x="1311" y="1225"/>
                    </a:cubicBezTo>
                    <a:cubicBezTo>
                      <a:pt x="1207" y="1328"/>
                      <a:pt x="952" y="1335"/>
                      <a:pt x="828" y="1340"/>
                    </a:cubicBezTo>
                    <a:cubicBezTo>
                      <a:pt x="762" y="1349"/>
                      <a:pt x="698" y="1369"/>
                      <a:pt x="634" y="1383"/>
                    </a:cubicBezTo>
                    <a:cubicBezTo>
                      <a:pt x="517" y="1442"/>
                      <a:pt x="694" y="1357"/>
                      <a:pt x="504" y="1419"/>
                    </a:cubicBezTo>
                    <a:cubicBezTo>
                      <a:pt x="380" y="1458"/>
                      <a:pt x="288" y="1523"/>
                      <a:pt x="158" y="1535"/>
                    </a:cubicBezTo>
                    <a:cubicBezTo>
                      <a:pt x="112" y="1550"/>
                      <a:pt x="57" y="1549"/>
                      <a:pt x="14" y="1571"/>
                    </a:cubicBezTo>
                    <a:lnTo>
                      <a:pt x="11" y="1241"/>
                    </a:lnTo>
                  </a:path>
                </a:pathLst>
              </a:custGeom>
              <a:solidFill>
                <a:srgbClr val="FFFF99"/>
              </a:solidFill>
              <a:ln w="25400">
                <a:noFill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Text Box 28"/>
              <p:cNvSpPr txBox="1">
                <a:spLocks noChangeArrowheads="1"/>
              </p:cNvSpPr>
              <p:nvPr/>
            </p:nvSpPr>
            <p:spPr bwMode="auto">
              <a:xfrm>
                <a:off x="768" y="2064"/>
                <a:ext cx="432" cy="4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IE" b="1">
                    <a:solidFill>
                      <a:srgbClr val="515151"/>
                    </a:solidFill>
                    <a:latin typeface="Symbol" charset="2"/>
                  </a:rPr>
                  <a:t>m</a:t>
                </a:r>
                <a:r>
                  <a:rPr lang="en-IE" baseline="-25000">
                    <a:solidFill>
                      <a:srgbClr val="515151"/>
                    </a:solidFill>
                    <a:latin typeface="Times New Roman" charset="0"/>
                  </a:rPr>
                  <a:t>L</a:t>
                </a:r>
                <a:endParaRPr lang="en-GB" sz="3200" b="1">
                  <a:solidFill>
                    <a:srgbClr val="515151"/>
                  </a:solidFill>
                  <a:latin typeface="Symbol" charset="2"/>
                </a:endParaRPr>
              </a:p>
            </p:txBody>
          </p:sp>
          <p:sp>
            <p:nvSpPr>
              <p:cNvPr id="35" name="Text Box 29"/>
              <p:cNvSpPr txBox="1">
                <a:spLocks noChangeArrowheads="1"/>
              </p:cNvSpPr>
              <p:nvPr/>
            </p:nvSpPr>
            <p:spPr bwMode="auto">
              <a:xfrm>
                <a:off x="4610" y="2112"/>
                <a:ext cx="478" cy="4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IE" b="1">
                    <a:solidFill>
                      <a:srgbClr val="515151"/>
                    </a:solidFill>
                    <a:latin typeface="Symbol" charset="2"/>
                  </a:rPr>
                  <a:t>m</a:t>
                </a:r>
                <a:r>
                  <a:rPr lang="en-IE" baseline="-25000">
                    <a:solidFill>
                      <a:srgbClr val="515151"/>
                    </a:solidFill>
                    <a:latin typeface="Times New Roman" charset="0"/>
                  </a:rPr>
                  <a:t>R</a:t>
                </a:r>
                <a:endParaRPr lang="en-GB" sz="4400" baseline="-25000">
                  <a:solidFill>
                    <a:srgbClr val="515151"/>
                  </a:solidFill>
                  <a:latin typeface="Times New Roman" charset="0"/>
                </a:endParaRPr>
              </a:p>
            </p:txBody>
          </p:sp>
          <p:sp>
            <p:nvSpPr>
              <p:cNvPr id="36" name="Freeform 30"/>
              <p:cNvSpPr>
                <a:spLocks/>
              </p:cNvSpPr>
              <p:nvPr/>
            </p:nvSpPr>
            <p:spPr bwMode="auto">
              <a:xfrm>
                <a:off x="2534" y="1903"/>
                <a:ext cx="984" cy="821"/>
              </a:xfrm>
              <a:custGeom>
                <a:avLst/>
                <a:gdLst/>
                <a:ahLst/>
                <a:cxnLst>
                  <a:cxn ang="0">
                    <a:pos x="0" y="461"/>
                  </a:cxn>
                  <a:cxn ang="0">
                    <a:pos x="0" y="411"/>
                  </a:cxn>
                  <a:cxn ang="0">
                    <a:pos x="10" y="65"/>
                  </a:cxn>
                  <a:cxn ang="0">
                    <a:pos x="29" y="72"/>
                  </a:cxn>
                  <a:cxn ang="0">
                    <a:pos x="51" y="65"/>
                  </a:cxn>
                  <a:cxn ang="0">
                    <a:pos x="116" y="29"/>
                  </a:cxn>
                  <a:cxn ang="0">
                    <a:pos x="159" y="0"/>
                  </a:cxn>
                  <a:cxn ang="0">
                    <a:pos x="188" y="7"/>
                  </a:cxn>
                  <a:cxn ang="0">
                    <a:pos x="209" y="29"/>
                  </a:cxn>
                  <a:cxn ang="0">
                    <a:pos x="274" y="43"/>
                  </a:cxn>
                  <a:cxn ang="0">
                    <a:pos x="339" y="115"/>
                  </a:cxn>
                  <a:cxn ang="0">
                    <a:pos x="389" y="93"/>
                  </a:cxn>
                  <a:cxn ang="0">
                    <a:pos x="462" y="14"/>
                  </a:cxn>
                  <a:cxn ang="0">
                    <a:pos x="512" y="79"/>
                  </a:cxn>
                  <a:cxn ang="0">
                    <a:pos x="555" y="57"/>
                  </a:cxn>
                  <a:cxn ang="0">
                    <a:pos x="584" y="65"/>
                  </a:cxn>
                  <a:cxn ang="0">
                    <a:pos x="779" y="72"/>
                  </a:cxn>
                  <a:cxn ang="0">
                    <a:pos x="836" y="137"/>
                  </a:cxn>
                  <a:cxn ang="0">
                    <a:pos x="807" y="144"/>
                  </a:cxn>
                  <a:cxn ang="0">
                    <a:pos x="786" y="151"/>
                  </a:cxn>
                  <a:cxn ang="0">
                    <a:pos x="851" y="187"/>
                  </a:cxn>
                  <a:cxn ang="0">
                    <a:pos x="844" y="209"/>
                  </a:cxn>
                  <a:cxn ang="0">
                    <a:pos x="858" y="252"/>
                  </a:cxn>
                  <a:cxn ang="0">
                    <a:pos x="865" y="411"/>
                  </a:cxn>
                  <a:cxn ang="0">
                    <a:pos x="880" y="439"/>
                  </a:cxn>
                  <a:cxn ang="0">
                    <a:pos x="880" y="454"/>
                  </a:cxn>
                  <a:cxn ang="0">
                    <a:pos x="829" y="764"/>
                  </a:cxn>
                  <a:cxn ang="0">
                    <a:pos x="771" y="821"/>
                  </a:cxn>
                  <a:cxn ang="0">
                    <a:pos x="699" y="807"/>
                  </a:cxn>
                  <a:cxn ang="0">
                    <a:pos x="598" y="757"/>
                  </a:cxn>
                  <a:cxn ang="0">
                    <a:pos x="469" y="778"/>
                  </a:cxn>
                  <a:cxn ang="0">
                    <a:pos x="303" y="749"/>
                  </a:cxn>
                  <a:cxn ang="0">
                    <a:pos x="123" y="764"/>
                  </a:cxn>
                  <a:cxn ang="0">
                    <a:pos x="51" y="713"/>
                  </a:cxn>
                  <a:cxn ang="0">
                    <a:pos x="101" y="584"/>
                  </a:cxn>
                  <a:cxn ang="0">
                    <a:pos x="108" y="562"/>
                  </a:cxn>
                  <a:cxn ang="0">
                    <a:pos x="65" y="540"/>
                  </a:cxn>
                  <a:cxn ang="0">
                    <a:pos x="29" y="512"/>
                  </a:cxn>
                  <a:cxn ang="0">
                    <a:pos x="0" y="461"/>
                  </a:cxn>
                </a:cxnLst>
                <a:rect l="0" t="0" r="r" b="b"/>
                <a:pathLst>
                  <a:path w="984" h="821">
                    <a:moveTo>
                      <a:pt x="0" y="461"/>
                    </a:moveTo>
                    <a:cubicBezTo>
                      <a:pt x="0" y="444"/>
                      <a:pt x="0" y="427"/>
                      <a:pt x="0" y="411"/>
                    </a:cubicBezTo>
                    <a:cubicBezTo>
                      <a:pt x="3" y="295"/>
                      <a:pt x="0" y="179"/>
                      <a:pt x="10" y="65"/>
                    </a:cubicBezTo>
                    <a:cubicBezTo>
                      <a:pt x="10" y="58"/>
                      <a:pt x="22" y="72"/>
                      <a:pt x="29" y="72"/>
                    </a:cubicBezTo>
                    <a:cubicBezTo>
                      <a:pt x="36" y="72"/>
                      <a:pt x="43" y="67"/>
                      <a:pt x="51" y="65"/>
                    </a:cubicBezTo>
                    <a:cubicBezTo>
                      <a:pt x="70" y="44"/>
                      <a:pt x="91" y="43"/>
                      <a:pt x="116" y="29"/>
                    </a:cubicBezTo>
                    <a:cubicBezTo>
                      <a:pt x="130" y="20"/>
                      <a:pt x="144" y="9"/>
                      <a:pt x="159" y="0"/>
                    </a:cubicBezTo>
                    <a:cubicBezTo>
                      <a:pt x="168" y="2"/>
                      <a:pt x="179" y="2"/>
                      <a:pt x="188" y="7"/>
                    </a:cubicBezTo>
                    <a:cubicBezTo>
                      <a:pt x="196" y="12"/>
                      <a:pt x="199" y="25"/>
                      <a:pt x="209" y="29"/>
                    </a:cubicBezTo>
                    <a:cubicBezTo>
                      <a:pt x="229" y="37"/>
                      <a:pt x="252" y="38"/>
                      <a:pt x="274" y="43"/>
                    </a:cubicBezTo>
                    <a:cubicBezTo>
                      <a:pt x="297" y="78"/>
                      <a:pt x="304" y="93"/>
                      <a:pt x="339" y="115"/>
                    </a:cubicBezTo>
                    <a:cubicBezTo>
                      <a:pt x="356" y="109"/>
                      <a:pt x="374" y="105"/>
                      <a:pt x="389" y="93"/>
                    </a:cubicBezTo>
                    <a:cubicBezTo>
                      <a:pt x="420" y="66"/>
                      <a:pt x="418" y="27"/>
                      <a:pt x="462" y="14"/>
                    </a:cubicBezTo>
                    <a:cubicBezTo>
                      <a:pt x="476" y="44"/>
                      <a:pt x="483" y="60"/>
                      <a:pt x="512" y="79"/>
                    </a:cubicBezTo>
                    <a:cubicBezTo>
                      <a:pt x="527" y="74"/>
                      <a:pt x="539" y="59"/>
                      <a:pt x="555" y="57"/>
                    </a:cubicBezTo>
                    <a:cubicBezTo>
                      <a:pt x="564" y="55"/>
                      <a:pt x="573" y="64"/>
                      <a:pt x="584" y="65"/>
                    </a:cubicBezTo>
                    <a:cubicBezTo>
                      <a:pt x="648" y="69"/>
                      <a:pt x="714" y="69"/>
                      <a:pt x="779" y="72"/>
                    </a:cubicBezTo>
                    <a:cubicBezTo>
                      <a:pt x="788" y="101"/>
                      <a:pt x="814" y="114"/>
                      <a:pt x="836" y="137"/>
                    </a:cubicBezTo>
                    <a:cubicBezTo>
                      <a:pt x="826" y="139"/>
                      <a:pt x="816" y="141"/>
                      <a:pt x="807" y="144"/>
                    </a:cubicBezTo>
                    <a:cubicBezTo>
                      <a:pt x="799" y="145"/>
                      <a:pt x="786" y="143"/>
                      <a:pt x="786" y="151"/>
                    </a:cubicBezTo>
                    <a:cubicBezTo>
                      <a:pt x="786" y="175"/>
                      <a:pt x="851" y="187"/>
                      <a:pt x="851" y="187"/>
                    </a:cubicBezTo>
                    <a:cubicBezTo>
                      <a:pt x="848" y="194"/>
                      <a:pt x="843" y="201"/>
                      <a:pt x="844" y="209"/>
                    </a:cubicBezTo>
                    <a:cubicBezTo>
                      <a:pt x="845" y="223"/>
                      <a:pt x="858" y="252"/>
                      <a:pt x="858" y="252"/>
                    </a:cubicBezTo>
                    <a:cubicBezTo>
                      <a:pt x="860" y="305"/>
                      <a:pt x="858" y="358"/>
                      <a:pt x="865" y="411"/>
                    </a:cubicBezTo>
                    <a:cubicBezTo>
                      <a:pt x="866" y="421"/>
                      <a:pt x="876" y="429"/>
                      <a:pt x="880" y="439"/>
                    </a:cubicBezTo>
                    <a:cubicBezTo>
                      <a:pt x="881" y="443"/>
                      <a:pt x="880" y="449"/>
                      <a:pt x="880" y="454"/>
                    </a:cubicBezTo>
                    <a:cubicBezTo>
                      <a:pt x="899" y="574"/>
                      <a:pt x="984" y="742"/>
                      <a:pt x="829" y="764"/>
                    </a:cubicBezTo>
                    <a:cubicBezTo>
                      <a:pt x="812" y="788"/>
                      <a:pt x="792" y="800"/>
                      <a:pt x="771" y="821"/>
                    </a:cubicBezTo>
                    <a:cubicBezTo>
                      <a:pt x="747" y="816"/>
                      <a:pt x="722" y="814"/>
                      <a:pt x="699" y="807"/>
                    </a:cubicBezTo>
                    <a:cubicBezTo>
                      <a:pt x="661" y="794"/>
                      <a:pt x="634" y="768"/>
                      <a:pt x="598" y="757"/>
                    </a:cubicBezTo>
                    <a:cubicBezTo>
                      <a:pt x="550" y="768"/>
                      <a:pt x="523" y="773"/>
                      <a:pt x="469" y="778"/>
                    </a:cubicBezTo>
                    <a:cubicBezTo>
                      <a:pt x="413" y="775"/>
                      <a:pt x="343" y="792"/>
                      <a:pt x="303" y="749"/>
                    </a:cubicBezTo>
                    <a:cubicBezTo>
                      <a:pt x="234" y="795"/>
                      <a:pt x="235" y="776"/>
                      <a:pt x="123" y="764"/>
                    </a:cubicBezTo>
                    <a:cubicBezTo>
                      <a:pt x="84" y="754"/>
                      <a:pt x="74" y="745"/>
                      <a:pt x="51" y="713"/>
                    </a:cubicBezTo>
                    <a:cubicBezTo>
                      <a:pt x="31" y="653"/>
                      <a:pt x="73" y="625"/>
                      <a:pt x="101" y="584"/>
                    </a:cubicBezTo>
                    <a:cubicBezTo>
                      <a:pt x="103" y="576"/>
                      <a:pt x="110" y="569"/>
                      <a:pt x="108" y="562"/>
                    </a:cubicBezTo>
                    <a:cubicBezTo>
                      <a:pt x="103" y="550"/>
                      <a:pt x="73" y="544"/>
                      <a:pt x="65" y="540"/>
                    </a:cubicBezTo>
                    <a:cubicBezTo>
                      <a:pt x="48" y="531"/>
                      <a:pt x="42" y="524"/>
                      <a:pt x="29" y="512"/>
                    </a:cubicBezTo>
                    <a:cubicBezTo>
                      <a:pt x="13" y="462"/>
                      <a:pt x="0" y="510"/>
                      <a:pt x="0" y="461"/>
                    </a:cubicBez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 w="25400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Text Box 31"/>
              <p:cNvSpPr txBox="1">
                <a:spLocks noChangeArrowheads="1"/>
              </p:cNvSpPr>
              <p:nvPr/>
            </p:nvSpPr>
            <p:spPr bwMode="auto">
              <a:xfrm>
                <a:off x="2284" y="2690"/>
                <a:ext cx="672" cy="4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IE" b="1" dirty="0">
                    <a:solidFill>
                      <a:srgbClr val="515151"/>
                    </a:solidFill>
                    <a:latin typeface="Symbol" charset="2"/>
                  </a:rPr>
                  <a:t>G</a:t>
                </a:r>
                <a:r>
                  <a:rPr lang="en-IE" baseline="-25000" dirty="0">
                    <a:solidFill>
                      <a:srgbClr val="515151"/>
                    </a:solidFill>
                    <a:latin typeface="Times New Roman" charset="0"/>
                  </a:rPr>
                  <a:t>L</a:t>
                </a:r>
                <a:endParaRPr lang="en-GB" sz="3200" b="1" dirty="0">
                  <a:solidFill>
                    <a:srgbClr val="515151"/>
                  </a:solidFill>
                  <a:latin typeface="Symbol" charset="2"/>
                </a:endParaRPr>
              </a:p>
            </p:txBody>
          </p:sp>
          <p:sp>
            <p:nvSpPr>
              <p:cNvPr id="38" name="Text Box 32"/>
              <p:cNvSpPr txBox="1">
                <a:spLocks noChangeArrowheads="1"/>
              </p:cNvSpPr>
              <p:nvPr/>
            </p:nvSpPr>
            <p:spPr bwMode="auto">
              <a:xfrm>
                <a:off x="3422" y="2634"/>
                <a:ext cx="478" cy="4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IE" b="1" dirty="0">
                    <a:solidFill>
                      <a:srgbClr val="515151"/>
                    </a:solidFill>
                    <a:latin typeface="Symbol" charset="2"/>
                  </a:rPr>
                  <a:t>G</a:t>
                </a:r>
                <a:r>
                  <a:rPr lang="en-IE" baseline="-25000" dirty="0">
                    <a:solidFill>
                      <a:srgbClr val="515151"/>
                    </a:solidFill>
                    <a:latin typeface="Times New Roman" charset="0"/>
                  </a:rPr>
                  <a:t>R</a:t>
                </a:r>
                <a:endParaRPr lang="en-GB" sz="4400" baseline="-25000" dirty="0">
                  <a:solidFill>
                    <a:srgbClr val="515151"/>
                  </a:solidFill>
                  <a:latin typeface="Times New Roman" charset="0"/>
                </a:endParaRPr>
              </a:p>
            </p:txBody>
          </p:sp>
        </p:grpSp>
        <p:sp>
          <p:nvSpPr>
            <p:cNvPr id="29" name="Freeform 33"/>
            <p:cNvSpPr>
              <a:spLocks/>
            </p:cNvSpPr>
            <p:nvPr/>
          </p:nvSpPr>
          <p:spPr bwMode="auto">
            <a:xfrm rot="21267132" flipH="1">
              <a:off x="2256" y="2357"/>
              <a:ext cx="384" cy="144"/>
            </a:xfrm>
            <a:custGeom>
              <a:avLst/>
              <a:gdLst/>
              <a:ahLst/>
              <a:cxnLst>
                <a:cxn ang="0">
                  <a:pos x="0" y="288"/>
                </a:cxn>
                <a:cxn ang="0">
                  <a:pos x="96" y="96"/>
                </a:cxn>
                <a:cxn ang="0">
                  <a:pos x="192" y="0"/>
                </a:cxn>
                <a:cxn ang="0">
                  <a:pos x="288" y="96"/>
                </a:cxn>
                <a:cxn ang="0">
                  <a:pos x="384" y="288"/>
                </a:cxn>
              </a:cxnLst>
              <a:rect l="0" t="0" r="r" b="b"/>
              <a:pathLst>
                <a:path w="384" h="288">
                  <a:moveTo>
                    <a:pt x="0" y="288"/>
                  </a:moveTo>
                  <a:cubicBezTo>
                    <a:pt x="32" y="216"/>
                    <a:pt x="64" y="144"/>
                    <a:pt x="96" y="96"/>
                  </a:cubicBezTo>
                  <a:cubicBezTo>
                    <a:pt x="128" y="48"/>
                    <a:pt x="160" y="0"/>
                    <a:pt x="192" y="0"/>
                  </a:cubicBezTo>
                  <a:cubicBezTo>
                    <a:pt x="224" y="0"/>
                    <a:pt x="256" y="48"/>
                    <a:pt x="288" y="96"/>
                  </a:cubicBezTo>
                  <a:cubicBezTo>
                    <a:pt x="320" y="144"/>
                    <a:pt x="352" y="216"/>
                    <a:pt x="384" y="288"/>
                  </a:cubicBezTo>
                </a:path>
              </a:pathLst>
            </a:custGeom>
            <a:noFill/>
            <a:ln w="38100">
              <a:solidFill>
                <a:srgbClr val="515151"/>
              </a:solidFill>
              <a:round/>
              <a:headEnd type="stealth" w="med" len="med"/>
              <a:tailEnd type="stealth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auto">
            <a:xfrm rot="21582541" flipH="1">
              <a:off x="3312" y="2374"/>
              <a:ext cx="384" cy="144"/>
            </a:xfrm>
            <a:custGeom>
              <a:avLst/>
              <a:gdLst/>
              <a:ahLst/>
              <a:cxnLst>
                <a:cxn ang="0">
                  <a:pos x="0" y="288"/>
                </a:cxn>
                <a:cxn ang="0">
                  <a:pos x="96" y="96"/>
                </a:cxn>
                <a:cxn ang="0">
                  <a:pos x="192" y="0"/>
                </a:cxn>
                <a:cxn ang="0">
                  <a:pos x="288" y="96"/>
                </a:cxn>
                <a:cxn ang="0">
                  <a:pos x="384" y="288"/>
                </a:cxn>
              </a:cxnLst>
              <a:rect l="0" t="0" r="r" b="b"/>
              <a:pathLst>
                <a:path w="384" h="288">
                  <a:moveTo>
                    <a:pt x="0" y="288"/>
                  </a:moveTo>
                  <a:cubicBezTo>
                    <a:pt x="32" y="216"/>
                    <a:pt x="64" y="144"/>
                    <a:pt x="96" y="96"/>
                  </a:cubicBezTo>
                  <a:cubicBezTo>
                    <a:pt x="128" y="48"/>
                    <a:pt x="160" y="0"/>
                    <a:pt x="192" y="0"/>
                  </a:cubicBezTo>
                  <a:cubicBezTo>
                    <a:pt x="224" y="0"/>
                    <a:pt x="256" y="48"/>
                    <a:pt x="288" y="96"/>
                  </a:cubicBezTo>
                  <a:cubicBezTo>
                    <a:pt x="320" y="144"/>
                    <a:pt x="352" y="216"/>
                    <a:pt x="384" y="288"/>
                  </a:cubicBezTo>
                </a:path>
              </a:pathLst>
            </a:custGeom>
            <a:noFill/>
            <a:ln w="38100">
              <a:solidFill>
                <a:srgbClr val="515151"/>
              </a:solidFill>
              <a:round/>
              <a:headEnd type="stealth" w="med" len="med"/>
              <a:tailEnd type="stealth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9" name="Isosceles Triangle 38"/>
          <p:cNvSpPr/>
          <p:nvPr/>
        </p:nvSpPr>
        <p:spPr bwMode="auto">
          <a:xfrm rot="10800000">
            <a:off x="4191000" y="1295400"/>
            <a:ext cx="990600" cy="1981200"/>
          </a:xfrm>
          <a:prstGeom prst="triangle">
            <a:avLst/>
          </a:prstGeom>
          <a:solidFill>
            <a:schemeClr val="accent6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cxnSp>
        <p:nvCxnSpPr>
          <p:cNvPr id="41" name="Straight Arrow Connector 40"/>
          <p:cNvCxnSpPr/>
          <p:nvPr/>
        </p:nvCxnSpPr>
        <p:spPr bwMode="auto">
          <a:xfrm rot="5400000">
            <a:off x="4152106" y="3314700"/>
            <a:ext cx="685800" cy="15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2" name="Straight Arrow Connector 41"/>
          <p:cNvCxnSpPr/>
          <p:nvPr/>
        </p:nvCxnSpPr>
        <p:spPr bwMode="auto">
          <a:xfrm rot="16200000" flipV="1">
            <a:off x="4534694" y="3313906"/>
            <a:ext cx="685800" cy="15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3" name="TextBox 42"/>
          <p:cNvSpPr txBox="1"/>
          <p:nvPr/>
        </p:nvSpPr>
        <p:spPr>
          <a:xfrm>
            <a:off x="5334000" y="1143000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Change energy, spin, phonon number ….</a:t>
            </a:r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79388" y="152400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4">
                  <a:lumMod val="50000"/>
                </a:schemeClr>
              </a:gs>
              <a:gs pos="6000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7391400" cy="609600"/>
          </a:xfrm>
        </p:spPr>
        <p:txBody>
          <a:bodyPr/>
          <a:lstStyle/>
          <a:p>
            <a:r>
              <a:rPr lang="en-US" sz="2800" dirty="0" smtClean="0"/>
              <a:t>Transport and elementary excitations</a:t>
            </a:r>
            <a:endParaRPr lang="en-US" sz="2800" baseline="-25000" dirty="0" smtClean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609600" y="1724025"/>
            <a:ext cx="1600200" cy="3886200"/>
            <a:chOff x="288" y="768"/>
            <a:chExt cx="1008" cy="2448"/>
          </a:xfrm>
        </p:grpSpPr>
        <p:sp>
          <p:nvSpPr>
            <p:cNvPr id="5" name="Text Box 4"/>
            <p:cNvSpPr txBox="1">
              <a:spLocks noChangeArrowheads="1"/>
            </p:cNvSpPr>
            <p:nvPr/>
          </p:nvSpPr>
          <p:spPr bwMode="auto">
            <a:xfrm>
              <a:off x="288" y="768"/>
              <a:ext cx="864" cy="4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sz="3900" i="1" dirty="0">
                  <a:solidFill>
                    <a:schemeClr val="accent2"/>
                  </a:solidFill>
                  <a:latin typeface="Helvetica Neue" pitchFamily="-112" charset="0"/>
                  <a:sym typeface="Symbol" pitchFamily="-112" charset="2"/>
                </a:rPr>
                <a:t></a:t>
              </a:r>
              <a:r>
                <a:rPr lang="en-US" sz="3900" i="1" baseline="-25000" dirty="0" smtClean="0">
                  <a:solidFill>
                    <a:schemeClr val="accent2"/>
                  </a:solidFill>
                  <a:latin typeface="Helvetica Neue" pitchFamily="-112" charset="0"/>
                </a:rPr>
                <a:t>L</a:t>
              </a:r>
              <a:r>
                <a:rPr lang="en-US" sz="3900" i="1" dirty="0" smtClean="0">
                  <a:solidFill>
                    <a:schemeClr val="accent2"/>
                  </a:solidFill>
                  <a:latin typeface="Helvetica Neue" pitchFamily="-112" charset="0"/>
                </a:rPr>
                <a:t>(E)</a:t>
              </a:r>
              <a:endParaRPr lang="en-US" sz="3900" i="1" dirty="0">
                <a:solidFill>
                  <a:schemeClr val="accent2"/>
                </a:solidFill>
                <a:latin typeface="Helvetica Neue" pitchFamily="-112" charset="0"/>
              </a:endParaRPr>
            </a:p>
          </p:txBody>
        </p:sp>
        <p:sp>
          <p:nvSpPr>
            <p:cNvPr id="6" name="AutoShape 5"/>
            <p:cNvSpPr>
              <a:spLocks noChangeArrowheads="1"/>
            </p:cNvSpPr>
            <p:nvPr/>
          </p:nvSpPr>
          <p:spPr bwMode="auto">
            <a:xfrm>
              <a:off x="384" y="1536"/>
              <a:ext cx="912" cy="1680"/>
            </a:xfrm>
            <a:prstGeom prst="cube">
              <a:avLst>
                <a:gd name="adj" fmla="val 57032"/>
              </a:avLst>
            </a:prstGeom>
            <a:solidFill>
              <a:srgbClr val="3366FF">
                <a:alpha val="63921"/>
              </a:srgbClr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Oval 11"/>
          <p:cNvSpPr>
            <a:spLocks noChangeArrowheads="1"/>
          </p:cNvSpPr>
          <p:nvPr/>
        </p:nvSpPr>
        <p:spPr bwMode="auto">
          <a:xfrm>
            <a:off x="4876800" y="4086225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2"/>
          <p:cNvSpPr>
            <a:spLocks noChangeArrowheads="1"/>
          </p:cNvSpPr>
          <p:nvPr/>
        </p:nvSpPr>
        <p:spPr bwMode="auto">
          <a:xfrm>
            <a:off x="5257800" y="2943225"/>
            <a:ext cx="1447800" cy="2667000"/>
          </a:xfrm>
          <a:prstGeom prst="cube">
            <a:avLst>
              <a:gd name="adj" fmla="val 57032"/>
            </a:avLst>
          </a:prstGeom>
          <a:solidFill>
            <a:srgbClr val="FF6A0C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3"/>
          <p:cNvSpPr>
            <a:spLocks noChangeArrowheads="1"/>
          </p:cNvSpPr>
          <p:nvPr/>
        </p:nvSpPr>
        <p:spPr bwMode="auto">
          <a:xfrm>
            <a:off x="6019800" y="2943225"/>
            <a:ext cx="1447800" cy="2667000"/>
          </a:xfrm>
          <a:prstGeom prst="cube">
            <a:avLst>
              <a:gd name="adj" fmla="val 57032"/>
            </a:avLst>
          </a:prstGeom>
          <a:solidFill>
            <a:srgbClr val="FFC804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Oval 14"/>
          <p:cNvSpPr>
            <a:spLocks noChangeArrowheads="1"/>
          </p:cNvSpPr>
          <p:nvPr/>
        </p:nvSpPr>
        <p:spPr bwMode="auto">
          <a:xfrm>
            <a:off x="3352800" y="4086225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Oval 15"/>
          <p:cNvSpPr>
            <a:spLocks noChangeArrowheads="1"/>
          </p:cNvSpPr>
          <p:nvPr/>
        </p:nvSpPr>
        <p:spPr bwMode="auto">
          <a:xfrm>
            <a:off x="3810000" y="4086225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Oval 16"/>
          <p:cNvSpPr>
            <a:spLocks noChangeArrowheads="1"/>
          </p:cNvSpPr>
          <p:nvPr/>
        </p:nvSpPr>
        <p:spPr bwMode="auto">
          <a:xfrm>
            <a:off x="4343400" y="4086225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7"/>
          <p:cNvSpPr>
            <a:spLocks noChangeArrowheads="1"/>
          </p:cNvSpPr>
          <p:nvPr/>
        </p:nvSpPr>
        <p:spPr bwMode="auto">
          <a:xfrm>
            <a:off x="1524000" y="2943225"/>
            <a:ext cx="1447800" cy="2667000"/>
          </a:xfrm>
          <a:prstGeom prst="cube">
            <a:avLst>
              <a:gd name="adj" fmla="val 57032"/>
            </a:avLst>
          </a:prstGeom>
          <a:solidFill>
            <a:srgbClr val="FFC804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8"/>
          <p:cNvSpPr>
            <a:spLocks noChangeArrowheads="1"/>
          </p:cNvSpPr>
          <p:nvPr/>
        </p:nvSpPr>
        <p:spPr bwMode="auto">
          <a:xfrm>
            <a:off x="2286000" y="2943225"/>
            <a:ext cx="1447800" cy="2667000"/>
          </a:xfrm>
          <a:prstGeom prst="cube">
            <a:avLst>
              <a:gd name="adj" fmla="val 57032"/>
            </a:avLst>
          </a:prstGeom>
          <a:solidFill>
            <a:srgbClr val="FF6A0C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19"/>
          <p:cNvSpPr>
            <a:spLocks noChangeShapeType="1"/>
          </p:cNvSpPr>
          <p:nvPr/>
        </p:nvSpPr>
        <p:spPr bwMode="auto">
          <a:xfrm>
            <a:off x="3409200" y="3733800"/>
            <a:ext cx="1764000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4267200" y="3124200"/>
            <a:ext cx="381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3600" i="1" dirty="0">
                <a:latin typeface="Helvetica Neue" pitchFamily="-112" charset="0"/>
              </a:rPr>
              <a:t>I</a:t>
            </a:r>
          </a:p>
        </p:txBody>
      </p: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4114800" y="1724025"/>
            <a:ext cx="1600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3900" i="1" dirty="0">
                <a:latin typeface="Helvetica Neue" pitchFamily="-112" charset="0"/>
              </a:rPr>
              <a:t>H</a:t>
            </a:r>
            <a:r>
              <a:rPr lang="en-US" sz="3900" i="1" baseline="-25000" dirty="0">
                <a:latin typeface="Helvetica Neue" pitchFamily="-112" charset="0"/>
              </a:rPr>
              <a:t>M </a:t>
            </a:r>
            <a:r>
              <a:rPr lang="en-US" sz="3900" i="1" dirty="0">
                <a:latin typeface="Helvetica Neue" pitchFamily="-112" charset="0"/>
              </a:rPr>
              <a:t>[</a:t>
            </a:r>
            <a:r>
              <a:rPr lang="en-US" sz="3900" i="1" dirty="0" err="1">
                <a:latin typeface="Helvetica Neue" pitchFamily="-112" charset="0"/>
                <a:sym typeface="Symbol" pitchFamily="-112" charset="2"/>
              </a:rPr>
              <a:t></a:t>
            </a:r>
            <a:r>
              <a:rPr lang="en-US" sz="3900" i="1" dirty="0">
                <a:latin typeface="Helvetica Neue" pitchFamily="-112" charset="0"/>
              </a:rPr>
              <a:t>]</a:t>
            </a:r>
          </a:p>
        </p:txBody>
      </p:sp>
      <p:sp>
        <p:nvSpPr>
          <p:cNvPr id="25" name="AutoShape 22"/>
          <p:cNvSpPr>
            <a:spLocks/>
          </p:cNvSpPr>
          <p:nvPr/>
        </p:nvSpPr>
        <p:spPr bwMode="auto">
          <a:xfrm rot="5400000" flipV="1">
            <a:off x="4724400" y="47625"/>
            <a:ext cx="381000" cy="5257800"/>
          </a:xfrm>
          <a:prstGeom prst="leftBrace">
            <a:avLst>
              <a:gd name="adj1" fmla="val 33669"/>
              <a:gd name="adj2" fmla="val 50000"/>
            </a:avLst>
          </a:prstGeom>
          <a:noFill/>
          <a:ln w="47625">
            <a:solidFill>
              <a:srgbClr val="51515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Text Box 23"/>
          <p:cNvSpPr txBox="1">
            <a:spLocks noChangeArrowheads="1"/>
          </p:cNvSpPr>
          <p:nvPr/>
        </p:nvSpPr>
        <p:spPr bwMode="auto">
          <a:xfrm>
            <a:off x="2133600" y="1724025"/>
            <a:ext cx="533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3900" i="1">
                <a:latin typeface="Helvetica Neue" pitchFamily="-112" charset="0"/>
              </a:rPr>
              <a:t>+</a:t>
            </a:r>
          </a:p>
        </p:txBody>
      </p:sp>
      <p:sp>
        <p:nvSpPr>
          <p:cNvPr id="27" name="Text Box 24"/>
          <p:cNvSpPr txBox="1">
            <a:spLocks noChangeArrowheads="1"/>
          </p:cNvSpPr>
          <p:nvPr/>
        </p:nvSpPr>
        <p:spPr bwMode="auto">
          <a:xfrm>
            <a:off x="7086600" y="1724025"/>
            <a:ext cx="533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3900" i="1">
                <a:latin typeface="Helvetica Neue" pitchFamily="-112" charset="0"/>
              </a:rPr>
              <a:t>+</a:t>
            </a:r>
          </a:p>
        </p:txBody>
      </p:sp>
      <p:grpSp>
        <p:nvGrpSpPr>
          <p:cNvPr id="33" name="Group 30"/>
          <p:cNvGrpSpPr>
            <a:grpSpLocks/>
          </p:cNvGrpSpPr>
          <p:nvPr/>
        </p:nvGrpSpPr>
        <p:grpSpPr bwMode="auto">
          <a:xfrm>
            <a:off x="6781800" y="1724025"/>
            <a:ext cx="2362200" cy="3886200"/>
            <a:chOff x="4176" y="768"/>
            <a:chExt cx="1488" cy="2448"/>
          </a:xfrm>
        </p:grpSpPr>
        <p:sp>
          <p:nvSpPr>
            <p:cNvPr id="34" name="Text Box 31"/>
            <p:cNvSpPr txBox="1">
              <a:spLocks noChangeArrowheads="1"/>
            </p:cNvSpPr>
            <p:nvPr/>
          </p:nvSpPr>
          <p:spPr bwMode="auto">
            <a:xfrm>
              <a:off x="4704" y="768"/>
              <a:ext cx="960" cy="4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lang="en-US" sz="3900" i="1" dirty="0">
                  <a:solidFill>
                    <a:schemeClr val="accent2"/>
                  </a:solidFill>
                  <a:latin typeface="Helvetica Neue" pitchFamily="-112" charset="0"/>
                  <a:sym typeface="Symbol" pitchFamily="-112" charset="2"/>
                </a:rPr>
                <a:t></a:t>
              </a:r>
              <a:r>
                <a:rPr lang="en-US" sz="3900" i="1" baseline="-25000" dirty="0" smtClean="0">
                  <a:solidFill>
                    <a:schemeClr val="accent2"/>
                  </a:solidFill>
                  <a:latin typeface="Helvetica Neue" pitchFamily="-112" charset="0"/>
                </a:rPr>
                <a:t>R </a:t>
              </a:r>
              <a:r>
                <a:rPr lang="en-US" sz="3900" i="1" dirty="0" smtClean="0">
                  <a:solidFill>
                    <a:schemeClr val="accent2"/>
                  </a:solidFill>
                  <a:latin typeface="Helvetica Neue" pitchFamily="-112" charset="0"/>
                </a:rPr>
                <a:t>(E)</a:t>
              </a:r>
              <a:endParaRPr lang="en-US" sz="3900" i="1" dirty="0">
                <a:solidFill>
                  <a:schemeClr val="accent2"/>
                </a:solidFill>
                <a:latin typeface="Helvetica Neue" pitchFamily="-112" charset="0"/>
              </a:endParaRPr>
            </a:p>
          </p:txBody>
        </p:sp>
        <p:sp>
          <p:nvSpPr>
            <p:cNvPr id="35" name="AutoShape 32"/>
            <p:cNvSpPr>
              <a:spLocks noChangeArrowheads="1"/>
            </p:cNvSpPr>
            <p:nvPr/>
          </p:nvSpPr>
          <p:spPr bwMode="auto">
            <a:xfrm>
              <a:off x="4176" y="1536"/>
              <a:ext cx="912" cy="1680"/>
            </a:xfrm>
            <a:prstGeom prst="cube">
              <a:avLst>
                <a:gd name="adj" fmla="val 57032"/>
              </a:avLst>
            </a:prstGeom>
            <a:solidFill>
              <a:srgbClr val="3366FF">
                <a:alpha val="63921"/>
              </a:srgbClr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6" name="Text Box 5"/>
          <p:cNvSpPr txBox="1">
            <a:spLocks noChangeArrowheads="1"/>
          </p:cNvSpPr>
          <p:nvPr/>
        </p:nvSpPr>
        <p:spPr bwMode="auto">
          <a:xfrm>
            <a:off x="152400" y="972205"/>
            <a:ext cx="1371600" cy="523220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2800" dirty="0" smtClean="0">
                <a:latin typeface="Helvetica Neue" pitchFamily="-112" charset="0"/>
              </a:rPr>
              <a:t>NEGF</a:t>
            </a:r>
            <a:endParaRPr lang="en-US" sz="2800" dirty="0">
              <a:latin typeface="Helvetica Neue" pitchFamily="-112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2743200" y="1724025"/>
            <a:ext cx="4343400" cy="5133975"/>
            <a:chOff x="2743200" y="1828800"/>
            <a:chExt cx="4343400" cy="5133975"/>
          </a:xfrm>
        </p:grpSpPr>
        <p:sp>
          <p:nvSpPr>
            <p:cNvPr id="38" name="Text Box 10"/>
            <p:cNvSpPr txBox="1">
              <a:spLocks noChangeArrowheads="1"/>
            </p:cNvSpPr>
            <p:nvPr/>
          </p:nvSpPr>
          <p:spPr bwMode="auto">
            <a:xfrm>
              <a:off x="2743200" y="1828800"/>
              <a:ext cx="4343400" cy="69249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3900" i="1" dirty="0" smtClean="0">
                  <a:latin typeface="Helvetica Neue" pitchFamily="-112" charset="0"/>
                </a:rPr>
                <a:t>H</a:t>
              </a:r>
              <a:r>
                <a:rPr lang="en-US" sz="3900" i="1" baseline="-25000" dirty="0" smtClean="0">
                  <a:latin typeface="Helvetica Neue" pitchFamily="-112" charset="0"/>
                </a:rPr>
                <a:t>M </a:t>
              </a:r>
              <a:r>
                <a:rPr lang="en-US" sz="3900" i="1" dirty="0" smtClean="0">
                  <a:latin typeface="Helvetica Neue" pitchFamily="-112" charset="0"/>
                </a:rPr>
                <a:t>[</a:t>
              </a:r>
              <a:r>
                <a:rPr lang="en-US" sz="3900" i="1" dirty="0" err="1" smtClean="0">
                  <a:latin typeface="Helvetica Neue" pitchFamily="-112" charset="0"/>
                  <a:sym typeface="Symbol" pitchFamily="-112" charset="2"/>
                </a:rPr>
                <a:t></a:t>
              </a:r>
              <a:r>
                <a:rPr lang="en-US" sz="3900" i="1" dirty="0" smtClean="0">
                  <a:latin typeface="Helvetica Neue" pitchFamily="-112" charset="0"/>
                </a:rPr>
                <a:t>] + </a:t>
              </a:r>
              <a:r>
                <a:rPr lang="en-US" sz="3900" i="1" dirty="0" err="1" smtClean="0">
                  <a:solidFill>
                    <a:srgbClr val="FF0000"/>
                  </a:solidFill>
                  <a:latin typeface="Helvetica Neue" pitchFamily="-112" charset="0"/>
                  <a:sym typeface="Symbol" pitchFamily="-112" charset="2"/>
                </a:rPr>
                <a:t></a:t>
              </a:r>
              <a:r>
                <a:rPr lang="en-US" sz="3900" i="1" baseline="-25000" dirty="0" err="1" smtClean="0">
                  <a:solidFill>
                    <a:srgbClr val="FF0000"/>
                  </a:solidFill>
                  <a:latin typeface="Helvetica Neue" pitchFamily="-112" charset="0"/>
                </a:rPr>
                <a:t>in</a:t>
              </a:r>
              <a:r>
                <a:rPr lang="en-US" sz="3900" i="1" baseline="-25000" dirty="0" smtClean="0">
                  <a:solidFill>
                    <a:srgbClr val="FF0000"/>
                  </a:solidFill>
                  <a:latin typeface="Helvetica Neue" pitchFamily="-112" charset="0"/>
                </a:rPr>
                <a:t> </a:t>
              </a:r>
              <a:r>
                <a:rPr lang="en-US" sz="3900" i="1" dirty="0" smtClean="0">
                  <a:solidFill>
                    <a:srgbClr val="FF0000"/>
                  </a:solidFill>
                  <a:latin typeface="Helvetica Neue" pitchFamily="-112" charset="0"/>
                </a:rPr>
                <a:t>[E,</a:t>
              </a:r>
              <a:r>
                <a:rPr lang="en-US" sz="3900" i="1" dirty="0" smtClean="0">
                  <a:solidFill>
                    <a:srgbClr val="FF0000"/>
                  </a:solidFill>
                  <a:latin typeface="Helvetica Neue" pitchFamily="-112" charset="0"/>
                  <a:sym typeface="Symbol" pitchFamily="-112" charset="2"/>
                </a:rPr>
                <a:t></a:t>
              </a:r>
              <a:r>
                <a:rPr lang="en-US" sz="3900" i="1" baseline="-25000" dirty="0" smtClean="0">
                  <a:solidFill>
                    <a:srgbClr val="FF0000"/>
                  </a:solidFill>
                  <a:latin typeface="Helvetica Neue" pitchFamily="-112" charset="0"/>
                  <a:sym typeface="Symbol" pitchFamily="-112" charset="2"/>
                </a:rPr>
                <a:t>,</a:t>
              </a:r>
              <a:r>
                <a:rPr lang="en-US" sz="3900" i="1" dirty="0" smtClean="0">
                  <a:solidFill>
                    <a:srgbClr val="FF0000"/>
                  </a:solidFill>
                  <a:latin typeface="Helvetica Neue" pitchFamily="-112" charset="0"/>
                  <a:sym typeface="Symbol" pitchFamily="-112" charset="2"/>
                </a:rPr>
                <a:t> </a:t>
              </a:r>
              <a:r>
                <a:rPr lang="en-US" sz="3900" i="1" dirty="0" err="1" smtClean="0">
                  <a:solidFill>
                    <a:srgbClr val="FF0000"/>
                  </a:solidFill>
                  <a:latin typeface="Symbol"/>
                  <a:sym typeface="Symbol" pitchFamily="-112" charset="2"/>
                </a:rPr>
                <a:t>d</a:t>
              </a:r>
              <a:r>
                <a:rPr lang="en-US" sz="3900" i="1" baseline="-25000" dirty="0" smtClean="0">
                  <a:solidFill>
                    <a:srgbClr val="FF0000"/>
                  </a:solidFill>
                  <a:latin typeface="Helvetica Neue" pitchFamily="-112" charset="0"/>
                  <a:sym typeface="Symbol" pitchFamily="-112" charset="2"/>
                </a:rPr>
                <a:t> </a:t>
              </a:r>
              <a:r>
                <a:rPr lang="en-US" sz="3900" i="1" dirty="0">
                  <a:solidFill>
                    <a:srgbClr val="FF0000"/>
                  </a:solidFill>
                  <a:latin typeface="Helvetica Neue" pitchFamily="-112" charset="0"/>
                </a:rPr>
                <a:t>]</a:t>
              </a:r>
            </a:p>
          </p:txBody>
        </p:sp>
        <p:sp>
          <p:nvSpPr>
            <p:cNvPr id="39" name="AutoShape 18"/>
            <p:cNvSpPr>
              <a:spLocks noChangeArrowheads="1"/>
            </p:cNvSpPr>
            <p:nvPr/>
          </p:nvSpPr>
          <p:spPr bwMode="auto">
            <a:xfrm rot="16200000">
              <a:off x="4176713" y="5195888"/>
              <a:ext cx="866774" cy="2667000"/>
            </a:xfrm>
            <a:prstGeom prst="cube">
              <a:avLst>
                <a:gd name="adj" fmla="val 57032"/>
              </a:avLst>
            </a:prstGeom>
            <a:solidFill>
              <a:srgbClr val="FF00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ghtning Bolt 39"/>
            <p:cNvSpPr/>
            <p:nvPr/>
          </p:nvSpPr>
          <p:spPr bwMode="auto">
            <a:xfrm rot="1936702" flipH="1" flipV="1">
              <a:off x="4016213" y="4870449"/>
              <a:ext cx="1295400" cy="1600200"/>
            </a:xfrm>
            <a:prstGeom prst="lightningBol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9" charset="0"/>
                <a:ea typeface="ＭＳ Ｐゴシック" pitchFamily="-109" charset="-128"/>
                <a:cs typeface="ＭＳ Ｐゴシック" pitchFamily="-109" charset="-128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79388" y="152400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4">
                  <a:lumMod val="50000"/>
                </a:schemeClr>
              </a:gs>
              <a:gs pos="6000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7391400" cy="609600"/>
          </a:xfrm>
        </p:spPr>
        <p:txBody>
          <a:bodyPr/>
          <a:lstStyle/>
          <a:p>
            <a:r>
              <a:rPr lang="en-US" sz="2800" dirty="0" smtClean="0"/>
              <a:t>Transport and elementary excitations</a:t>
            </a:r>
            <a:endParaRPr lang="en-US" sz="2800" baseline="-25000" dirty="0" smtClean="0"/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609600" y="4114800"/>
            <a:ext cx="7924800" cy="1066800"/>
          </a:xfrm>
          <a:prstGeom prst="rect">
            <a:avLst/>
          </a:prstGeom>
          <a:noFill/>
          <a:ln w="76200">
            <a:solidFill>
              <a:srgbClr val="51515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Line 7"/>
          <p:cNvSpPr>
            <a:spLocks noChangeShapeType="1"/>
          </p:cNvSpPr>
          <p:nvPr/>
        </p:nvSpPr>
        <p:spPr bwMode="auto">
          <a:xfrm>
            <a:off x="2590800" y="1447800"/>
            <a:ext cx="1600200" cy="838200"/>
          </a:xfrm>
          <a:prstGeom prst="line">
            <a:avLst/>
          </a:prstGeom>
          <a:noFill/>
          <a:ln w="57150">
            <a:solidFill>
              <a:srgbClr val="51515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10"/>
          <p:cNvSpPr>
            <a:spLocks noChangeShapeType="1"/>
          </p:cNvSpPr>
          <p:nvPr/>
        </p:nvSpPr>
        <p:spPr bwMode="auto">
          <a:xfrm flipH="1">
            <a:off x="5364087" y="5334000"/>
            <a:ext cx="225643" cy="457200"/>
          </a:xfrm>
          <a:prstGeom prst="line">
            <a:avLst/>
          </a:prstGeom>
          <a:noFill/>
          <a:ln w="57150">
            <a:solidFill>
              <a:srgbClr val="51515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12"/>
          <p:cNvSpPr>
            <a:spLocks noChangeArrowheads="1"/>
          </p:cNvSpPr>
          <p:nvPr/>
        </p:nvSpPr>
        <p:spPr bwMode="auto">
          <a:xfrm>
            <a:off x="228600" y="2362200"/>
            <a:ext cx="8686800" cy="2971800"/>
          </a:xfrm>
          <a:prstGeom prst="roundRect">
            <a:avLst>
              <a:gd name="adj" fmla="val 16667"/>
            </a:avLst>
          </a:prstGeom>
          <a:noFill/>
          <a:ln w="76200">
            <a:solidFill>
              <a:srgbClr val="9BE61A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304800" y="1066800"/>
            <a:ext cx="2286000" cy="1066800"/>
            <a:chOff x="304800" y="1066800"/>
            <a:chExt cx="2286000" cy="1066800"/>
          </a:xfrm>
        </p:grpSpPr>
        <p:sp>
          <p:nvSpPr>
            <p:cNvPr id="48" name="Rectangle 47"/>
            <p:cNvSpPr>
              <a:spLocks noChangeArrowheads="1"/>
            </p:cNvSpPr>
            <p:nvPr/>
          </p:nvSpPr>
          <p:spPr bwMode="auto">
            <a:xfrm>
              <a:off x="304800" y="1066800"/>
              <a:ext cx="2286000" cy="1066800"/>
            </a:xfrm>
            <a:prstGeom prst="rect">
              <a:avLst/>
            </a:prstGeom>
            <a:noFill/>
            <a:ln w="76200">
              <a:solidFill>
                <a:srgbClr val="51515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9" name="Picture 48" descr="Snapshot 2006-12-01 #E9F50.tiff                                00074C5DMacintosh HD                   C06AA707:"/>
            <p:cNvPicPr preferRelativeResize="0"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81000" y="1125537"/>
              <a:ext cx="2133600" cy="931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0" name="Picture 49" descr="Gfuncti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582700"/>
            <a:ext cx="4038600" cy="998700"/>
          </a:xfrm>
          <a:prstGeom prst="rect">
            <a:avLst/>
          </a:prstGeom>
        </p:spPr>
      </p:pic>
      <p:sp>
        <p:nvSpPr>
          <p:cNvPr id="51" name="Rectangle 50"/>
          <p:cNvSpPr>
            <a:spLocks noChangeArrowheads="1"/>
          </p:cNvSpPr>
          <p:nvPr/>
        </p:nvSpPr>
        <p:spPr bwMode="auto">
          <a:xfrm>
            <a:off x="609600" y="2514600"/>
            <a:ext cx="7924800" cy="1143000"/>
          </a:xfrm>
          <a:prstGeom prst="rect">
            <a:avLst/>
          </a:prstGeom>
          <a:noFill/>
          <a:ln w="76200">
            <a:solidFill>
              <a:srgbClr val="51515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Up-Down Arrow 51"/>
          <p:cNvSpPr/>
          <p:nvPr/>
        </p:nvSpPr>
        <p:spPr bwMode="auto">
          <a:xfrm>
            <a:off x="4191000" y="3657600"/>
            <a:ext cx="685800" cy="457200"/>
          </a:xfrm>
          <a:prstGeom prst="upDownArrow">
            <a:avLst>
              <a:gd name="adj1" fmla="val 42877"/>
              <a:gd name="adj2" fmla="val 38860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pic>
        <p:nvPicPr>
          <p:cNvPr id="53" name="Picture 52" descr="Sigma_in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1100" y="2819400"/>
            <a:ext cx="3390900" cy="546100"/>
          </a:xfrm>
          <a:prstGeom prst="rect">
            <a:avLst/>
          </a:prstGeom>
        </p:spPr>
      </p:pic>
      <p:pic>
        <p:nvPicPr>
          <p:cNvPr id="54" name="Picture 53" descr="CDensity.tif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4260765"/>
            <a:ext cx="4191000" cy="844635"/>
          </a:xfrm>
          <a:prstGeom prst="rect">
            <a:avLst/>
          </a:prstGeom>
        </p:spPr>
      </p:pic>
      <p:pic>
        <p:nvPicPr>
          <p:cNvPr id="55" name="Picture 54" descr="Pm.tif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7800" y="4419600"/>
            <a:ext cx="3125381" cy="469900"/>
          </a:xfrm>
          <a:prstGeom prst="rect">
            <a:avLst/>
          </a:prstGeom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9620468"/>
              </p:ext>
            </p:extLst>
          </p:nvPr>
        </p:nvGraphicFramePr>
        <p:xfrm>
          <a:off x="3680125" y="5817023"/>
          <a:ext cx="3006425" cy="6599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" name="Equation" r:id="rId9" imgW="1041120" imgH="228600" progId="Equation.DSMT4">
                  <p:embed/>
                </p:oleObj>
              </mc:Choice>
              <mc:Fallback>
                <p:oleObj name="Equation" r:id="rId9" imgW="10411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80125" y="5817023"/>
                        <a:ext cx="3006425" cy="659977"/>
                      </a:xfrm>
                      <a:prstGeom prst="rect">
                        <a:avLst/>
                      </a:prstGeom>
                      <a:ln>
                        <a:solidFill>
                          <a:srgbClr val="777777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 bwMode="auto">
          <a:xfrm>
            <a:off x="2445804" y="2918309"/>
            <a:ext cx="289992" cy="34828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3585102" y="2918309"/>
            <a:ext cx="289992" cy="34828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12706" y="269011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_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3518906" y="267737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_</a:t>
            </a:r>
            <a:endParaRPr lang="en-GB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79388" y="152400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4">
                  <a:lumMod val="50000"/>
                </a:schemeClr>
              </a:gs>
              <a:gs pos="6000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7391400" cy="609600"/>
          </a:xfrm>
        </p:spPr>
        <p:txBody>
          <a:bodyPr/>
          <a:lstStyle/>
          <a:p>
            <a:r>
              <a:rPr lang="en-US" sz="2800" dirty="0" smtClean="0"/>
              <a:t>Transport and elementary excitations</a:t>
            </a:r>
            <a:endParaRPr lang="en-US" sz="2800" baseline="-25000" dirty="0" smtClean="0"/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05525"/>
              </p:ext>
            </p:extLst>
          </p:nvPr>
        </p:nvGraphicFramePr>
        <p:xfrm>
          <a:off x="228600" y="2057637"/>
          <a:ext cx="8186737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0" name="Equation" r:id="rId4" imgW="3441600" imgH="393480" progId="Equation.DSMT4">
                  <p:embed/>
                </p:oleObj>
              </mc:Choice>
              <mc:Fallback>
                <p:oleObj name="Equation" r:id="rId4" imgW="34416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8600" y="2057637"/>
                        <a:ext cx="8186737" cy="936625"/>
                      </a:xfrm>
                      <a:prstGeom prst="rect">
                        <a:avLst/>
                      </a:prstGeom>
                      <a:ln>
                        <a:solidFill>
                          <a:srgbClr val="777777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926773"/>
              </p:ext>
            </p:extLst>
          </p:nvPr>
        </p:nvGraphicFramePr>
        <p:xfrm>
          <a:off x="1160463" y="2981325"/>
          <a:ext cx="55880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1" name="Equation" r:id="rId6" imgW="2349360" imgH="393480" progId="Equation.DSMT4">
                  <p:embed/>
                </p:oleObj>
              </mc:Choice>
              <mc:Fallback>
                <p:oleObj name="Equation" r:id="rId6" imgW="23493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60463" y="2981325"/>
                        <a:ext cx="5588000" cy="936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6535098"/>
              </p:ext>
            </p:extLst>
          </p:nvPr>
        </p:nvGraphicFramePr>
        <p:xfrm>
          <a:off x="1094481" y="3917636"/>
          <a:ext cx="1872208" cy="502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2" name="Equation" r:id="rId8" imgW="711000" imgH="190440" progId="Equation.DSMT4">
                  <p:embed/>
                </p:oleObj>
              </mc:Choice>
              <mc:Fallback>
                <p:oleObj name="Equation" r:id="rId8" imgW="71100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94481" y="3917636"/>
                        <a:ext cx="1872208" cy="5027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2714349"/>
              </p:ext>
            </p:extLst>
          </p:nvPr>
        </p:nvGraphicFramePr>
        <p:xfrm>
          <a:off x="173038" y="4656138"/>
          <a:ext cx="55880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3" name="Equation" r:id="rId10" imgW="2349360" imgH="393480" progId="Equation.DSMT4">
                  <p:embed/>
                </p:oleObj>
              </mc:Choice>
              <mc:Fallback>
                <p:oleObj name="Equation" r:id="rId10" imgW="23493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73038" y="4656138"/>
                        <a:ext cx="5588000" cy="936625"/>
                      </a:xfrm>
                      <a:prstGeom prst="rect">
                        <a:avLst/>
                      </a:prstGeom>
                      <a:ln>
                        <a:solidFill>
                          <a:srgbClr val="777777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7196077"/>
              </p:ext>
            </p:extLst>
          </p:nvPr>
        </p:nvGraphicFramePr>
        <p:xfrm>
          <a:off x="1086387" y="5827618"/>
          <a:ext cx="2174875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4" name="Equation" r:id="rId12" imgW="825480" imgH="228600" progId="Equation.DSMT4">
                  <p:embed/>
                </p:oleObj>
              </mc:Choice>
              <mc:Fallback>
                <p:oleObj name="Equation" r:id="rId12" imgW="825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86387" y="5827618"/>
                        <a:ext cx="2174875" cy="604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0809097"/>
              </p:ext>
            </p:extLst>
          </p:nvPr>
        </p:nvGraphicFramePr>
        <p:xfrm>
          <a:off x="1998663" y="923925"/>
          <a:ext cx="3852862" cy="84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5" name="Equation" r:id="rId14" imgW="1041120" imgH="228600" progId="Equation.DSMT4">
                  <p:embed/>
                </p:oleObj>
              </mc:Choice>
              <mc:Fallback>
                <p:oleObj name="Equation" r:id="rId14" imgW="10411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998663" y="923925"/>
                        <a:ext cx="3852862" cy="846138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CustomShape 12"/>
          <p:cNvSpPr/>
          <p:nvPr/>
        </p:nvSpPr>
        <p:spPr>
          <a:xfrm>
            <a:off x="4644008" y="6419142"/>
            <a:ext cx="3958920" cy="327240"/>
          </a:xfrm>
          <a:prstGeom prst="rect">
            <a:avLst/>
          </a:prstGeom>
          <a:noFill/>
          <a:ln>
            <a:noFill/>
          </a:ln>
        </p:spPr>
        <p:txBody>
          <a:bodyPr wrap="none" lIns="90000" tIns="46800" rIns="90000" bIns="4680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sz="1600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Y</a:t>
            </a: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. Meir and N. S. </a:t>
            </a:r>
            <a:r>
              <a:rPr lang="en-GB" sz="16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Wingreen</a:t>
            </a: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, PRL </a:t>
            </a:r>
            <a:r>
              <a:rPr lang="en-GB" sz="16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68</a:t>
            </a: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, 2512 (1992)</a:t>
            </a:r>
            <a:endParaRPr sz="1600" dirty="0">
              <a:solidFill>
                <a:prstClr val="black"/>
              </a:solid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6691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79388" y="152400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4">
                  <a:lumMod val="50000"/>
                </a:schemeClr>
              </a:gs>
              <a:gs pos="6000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7391400" cy="609600"/>
          </a:xfrm>
        </p:spPr>
        <p:txBody>
          <a:bodyPr/>
          <a:lstStyle/>
          <a:p>
            <a:r>
              <a:rPr lang="en-US" sz="2800" dirty="0" smtClean="0"/>
              <a:t>Phonon scattering</a:t>
            </a:r>
            <a:endParaRPr lang="en-US" sz="2800" baseline="-25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772816"/>
            <a:ext cx="4145403" cy="469834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r="50375"/>
          <a:stretch/>
        </p:blipFill>
        <p:spPr>
          <a:xfrm>
            <a:off x="228601" y="1772815"/>
            <a:ext cx="2057172" cy="4698343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 bwMode="auto">
          <a:xfrm>
            <a:off x="1563551" y="2132857"/>
            <a:ext cx="504056" cy="432048"/>
          </a:xfrm>
          <a:prstGeom prst="ellipse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845612" y="2564905"/>
            <a:ext cx="504056" cy="432048"/>
          </a:xfrm>
          <a:prstGeom prst="ellipse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26746" y="2479192"/>
            <a:ext cx="3888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i="1" dirty="0" smtClean="0">
                <a:solidFill>
                  <a:schemeClr val="accent1">
                    <a:lumMod val="75000"/>
                  </a:schemeClr>
                </a:solidFill>
              </a:rPr>
              <a:t>T</a:t>
            </a:r>
            <a:r>
              <a:rPr lang="en-GB" sz="2000" dirty="0" smtClean="0">
                <a:solidFill>
                  <a:schemeClr val="accent1">
                    <a:lumMod val="75000"/>
                  </a:schemeClr>
                </a:solidFill>
              </a:rPr>
              <a:t> &lt; 0.5  </a:t>
            </a:r>
            <a:r>
              <a:rPr lang="en-GB" sz="2000" dirty="0" smtClean="0"/>
              <a:t>-&gt; phonon excitation leads to increased conductance</a:t>
            </a:r>
            <a:endParaRPr lang="en-GB" sz="2000" dirty="0"/>
          </a:p>
        </p:txBody>
      </p:sp>
      <p:sp>
        <p:nvSpPr>
          <p:cNvPr id="24" name="TextBox 23"/>
          <p:cNvSpPr txBox="1"/>
          <p:nvPr/>
        </p:nvSpPr>
        <p:spPr>
          <a:xfrm>
            <a:off x="4826746" y="3213460"/>
            <a:ext cx="3888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i="1" dirty="0" smtClean="0">
                <a:solidFill>
                  <a:schemeClr val="accent1">
                    <a:lumMod val="75000"/>
                  </a:schemeClr>
                </a:solidFill>
              </a:rPr>
              <a:t>T</a:t>
            </a:r>
            <a:r>
              <a:rPr lang="en-GB" sz="2000" dirty="0" smtClean="0">
                <a:solidFill>
                  <a:schemeClr val="accent1">
                    <a:lumMod val="75000"/>
                  </a:schemeClr>
                </a:solidFill>
              </a:rPr>
              <a:t> &gt; 0.5  </a:t>
            </a:r>
            <a:r>
              <a:rPr lang="en-GB" sz="2000" dirty="0" smtClean="0"/>
              <a:t>-&gt; phonon excitation leads to decreased conductance</a:t>
            </a:r>
            <a:endParaRPr lang="en-GB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4806052" y="2017534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1">
                    <a:lumMod val="75000"/>
                  </a:schemeClr>
                </a:solidFill>
              </a:rPr>
              <a:t>General </a:t>
            </a:r>
            <a:r>
              <a:rPr lang="en-GB" sz="2000" dirty="0" err="1" smtClean="0">
                <a:solidFill>
                  <a:schemeClr val="accent1">
                    <a:lumMod val="75000"/>
                  </a:schemeClr>
                </a:solidFill>
              </a:rPr>
              <a:t>behavior</a:t>
            </a:r>
            <a:r>
              <a:rPr lang="en-GB" sz="2000" dirty="0" smtClean="0">
                <a:solidFill>
                  <a:schemeClr val="accent1">
                    <a:lumMod val="75000"/>
                  </a:schemeClr>
                </a:solidFill>
              </a:rPr>
              <a:t>:</a:t>
            </a:r>
            <a:endParaRPr lang="en-GB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8600" y="1108857"/>
            <a:ext cx="5639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1">
                    <a:lumMod val="75000"/>
                  </a:schemeClr>
                </a:solidFill>
              </a:rPr>
              <a:t>Inelastic electron tunnelling spectroscopy (IETS)</a:t>
            </a:r>
            <a:endParaRPr lang="en-GB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CustomShape 12"/>
          <p:cNvSpPr/>
          <p:nvPr/>
        </p:nvSpPr>
        <p:spPr>
          <a:xfrm>
            <a:off x="723589" y="6465848"/>
            <a:ext cx="3958920" cy="327240"/>
          </a:xfrm>
          <a:prstGeom prst="rect">
            <a:avLst/>
          </a:prstGeom>
          <a:noFill/>
          <a:ln>
            <a:noFill/>
          </a:ln>
        </p:spPr>
        <p:txBody>
          <a:bodyPr wrap="none" lIns="90000" tIns="46800" rIns="90000" bIns="4680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J. </a:t>
            </a:r>
            <a:r>
              <a:rPr lang="en-GB" sz="16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Hihath</a:t>
            </a: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GB" sz="1600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et </a:t>
            </a:r>
            <a:r>
              <a:rPr lang="en-GB" sz="1600" i="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al.</a:t>
            </a:r>
            <a:r>
              <a:rPr lang="en-GB" sz="1600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, </a:t>
            </a: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ACS </a:t>
            </a:r>
            <a:r>
              <a:rPr lang="en-GB" sz="16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Nano</a:t>
            </a: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GB" sz="1600" b="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5</a:t>
            </a: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, 8331 </a:t>
            </a:r>
            <a:r>
              <a:rPr lang="en-GB" sz="1600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(</a:t>
            </a: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2011)</a:t>
            </a:r>
            <a:endParaRPr sz="1600" dirty="0">
              <a:solidFill>
                <a:prstClr val="black"/>
              </a:solid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</p:txBody>
      </p:sp>
      <p:sp>
        <p:nvSpPr>
          <p:cNvPr id="13" name="CustomShape 12"/>
          <p:cNvSpPr/>
          <p:nvPr/>
        </p:nvSpPr>
        <p:spPr>
          <a:xfrm>
            <a:off x="5185080" y="4001948"/>
            <a:ext cx="3958920" cy="327240"/>
          </a:xfrm>
          <a:prstGeom prst="rect">
            <a:avLst/>
          </a:prstGeom>
          <a:noFill/>
          <a:ln>
            <a:noFill/>
          </a:ln>
        </p:spPr>
        <p:txBody>
          <a:bodyPr wrap="none" lIns="90000" tIns="46800" rIns="90000" bIns="4680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M. </a:t>
            </a:r>
            <a:r>
              <a:rPr lang="en-GB" sz="16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Paulsson</a:t>
            </a: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GB" sz="1600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et </a:t>
            </a:r>
            <a:r>
              <a:rPr lang="en-GB" sz="1600" i="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al.</a:t>
            </a:r>
            <a:r>
              <a:rPr lang="en-GB" sz="1600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, </a:t>
            </a: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PRB </a:t>
            </a:r>
            <a:r>
              <a:rPr lang="en-GB" sz="16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72</a:t>
            </a: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, 201101(R) </a:t>
            </a:r>
            <a:r>
              <a:rPr lang="en-GB" sz="1600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(</a:t>
            </a: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2005)</a:t>
            </a:r>
            <a:endParaRPr sz="1600" dirty="0">
              <a:solidFill>
                <a:prstClr val="black"/>
              </a:solid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</p:txBody>
      </p:sp>
      <p:sp>
        <p:nvSpPr>
          <p:cNvPr id="14" name="CustomShape 12"/>
          <p:cNvSpPr/>
          <p:nvPr/>
        </p:nvSpPr>
        <p:spPr>
          <a:xfrm>
            <a:off x="5185080" y="4617721"/>
            <a:ext cx="3958920" cy="327240"/>
          </a:xfrm>
          <a:prstGeom prst="rect">
            <a:avLst/>
          </a:prstGeom>
          <a:noFill/>
          <a:ln>
            <a:noFill/>
          </a:ln>
        </p:spPr>
        <p:txBody>
          <a:bodyPr wrap="none" lIns="90000" tIns="46800" rIns="90000" bIns="4680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T.  </a:t>
            </a:r>
            <a:r>
              <a:rPr lang="en-GB" sz="16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Frederiksen</a:t>
            </a: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GB" sz="1600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et </a:t>
            </a:r>
            <a:r>
              <a:rPr lang="en-GB" sz="1600" i="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al.</a:t>
            </a:r>
            <a:r>
              <a:rPr lang="en-GB" sz="1600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, </a:t>
            </a: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PRL </a:t>
            </a:r>
            <a:r>
              <a:rPr lang="en-GB" sz="1600" b="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9</a:t>
            </a:r>
            <a:r>
              <a:rPr lang="en-GB" sz="16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3</a:t>
            </a: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, 256601 (2004)</a:t>
            </a:r>
            <a:endParaRPr sz="1600" dirty="0">
              <a:solidFill>
                <a:prstClr val="black"/>
              </a:solid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</p:txBody>
      </p:sp>
      <p:sp>
        <p:nvSpPr>
          <p:cNvPr id="15" name="CustomShape 12"/>
          <p:cNvSpPr/>
          <p:nvPr/>
        </p:nvSpPr>
        <p:spPr>
          <a:xfrm>
            <a:off x="5037984" y="4329188"/>
            <a:ext cx="3958920" cy="327240"/>
          </a:xfrm>
          <a:prstGeom prst="rect">
            <a:avLst/>
          </a:prstGeom>
          <a:noFill/>
          <a:ln>
            <a:noFill/>
          </a:ln>
        </p:spPr>
        <p:txBody>
          <a:bodyPr wrap="none" lIns="90000" tIns="46800" rIns="90000" bIns="4680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J. K. </a:t>
            </a:r>
            <a:r>
              <a:rPr lang="en-GB" sz="16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Viljas</a:t>
            </a: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GB" sz="1600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et </a:t>
            </a:r>
            <a:r>
              <a:rPr lang="en-GB" sz="1600" i="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al.</a:t>
            </a:r>
            <a:r>
              <a:rPr lang="en-GB" sz="1600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, </a:t>
            </a: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PRB </a:t>
            </a:r>
            <a:r>
              <a:rPr lang="en-GB" sz="16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72</a:t>
            </a:r>
            <a:r>
              <a:rPr lang="en-GB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, 245415 (2005)</a:t>
            </a:r>
            <a:endParaRPr sz="1600" dirty="0">
              <a:solidFill>
                <a:prstClr val="black"/>
              </a:solid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01412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2"/>
          <p:cNvSpPr>
            <a:spLocks noChangeArrowheads="1"/>
          </p:cNvSpPr>
          <p:nvPr/>
        </p:nvSpPr>
        <p:spPr bwMode="auto">
          <a:xfrm>
            <a:off x="179388" y="179388"/>
            <a:ext cx="7678737" cy="873125"/>
          </a:xfrm>
          <a:prstGeom prst="rect">
            <a:avLst/>
          </a:prstGeom>
          <a:gradFill rotWithShape="1">
            <a:gsLst>
              <a:gs pos="0">
                <a:schemeClr val="accent1">
                  <a:lumMod val="75000"/>
                </a:schemeClr>
              </a:gs>
              <a:gs pos="60001">
                <a:schemeClr val="accent1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endParaRPr lang="en-GB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304800"/>
            <a:ext cx="6842125" cy="609600"/>
          </a:xfrm>
        </p:spPr>
        <p:txBody>
          <a:bodyPr lIns="35717" tIns="35717" rIns="35717" bIns="35717" anchor="ctr"/>
          <a:lstStyle/>
          <a:p>
            <a:r>
              <a:rPr lang="en-IE" dirty="0" smtClean="0"/>
              <a:t>Literature</a:t>
            </a:r>
            <a:endParaRPr lang="en-US" b="1" dirty="0" smtClean="0">
              <a:ea typeface="ヒラギノ角ゴ Pro W6"/>
              <a:cs typeface="ヒラギノ角ゴ Pro W6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313200" y="1521000"/>
            <a:ext cx="8593200" cy="465804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latin typeface="Arial"/>
                <a:ea typeface="DejaVu Sans"/>
              </a:rPr>
              <a:t>S.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DejaVu Sans"/>
              </a:rPr>
              <a:t>Datta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DejaVu Sans"/>
              </a:rPr>
              <a:t>, “</a:t>
            </a:r>
            <a:r>
              <a:rPr lang="en-US" sz="2000" b="1" dirty="0">
                <a:solidFill>
                  <a:srgbClr val="000000"/>
                </a:solidFill>
                <a:latin typeface="Arial"/>
                <a:ea typeface="DejaVu Sans"/>
              </a:rPr>
              <a:t>Electronic Transport in </a:t>
            </a:r>
            <a:r>
              <a:rPr lang="en-US" sz="2000" b="1" dirty="0" err="1">
                <a:solidFill>
                  <a:srgbClr val="000000"/>
                </a:solidFill>
                <a:latin typeface="Arial"/>
                <a:ea typeface="DejaVu Sans"/>
              </a:rPr>
              <a:t>Mesoscopic</a:t>
            </a:r>
            <a:r>
              <a:rPr lang="en-US" sz="2000" b="1" dirty="0">
                <a:solidFill>
                  <a:srgbClr val="000000"/>
                </a:solidFill>
                <a:latin typeface="Arial"/>
                <a:ea typeface="DejaVu Sans"/>
              </a:rPr>
              <a:t> Systems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DejaVu Sans"/>
              </a:rPr>
              <a:t>” (Cambridge University Press, Cambridge, UK, 1995).</a:t>
            </a:r>
            <a:endParaRPr sz="1800" dirty="0">
              <a:solidFill>
                <a:prstClr val="black"/>
              </a:solidFill>
              <a:latin typeface="Arial"/>
              <a:ea typeface="DejaVu San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 dirty="0">
              <a:solidFill>
                <a:prstClr val="black"/>
              </a:solidFill>
              <a:latin typeface="Arial"/>
              <a:ea typeface="DejaVu San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latin typeface="Arial"/>
                <a:ea typeface="DejaVu Sans"/>
              </a:rPr>
              <a:t>S.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DejaVu Sans"/>
              </a:rPr>
              <a:t>Sanvito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DejaVu Sans"/>
              </a:rPr>
              <a:t>, “</a:t>
            </a:r>
            <a:r>
              <a:rPr lang="en-US" sz="2000" b="1" i="1" dirty="0">
                <a:solidFill>
                  <a:srgbClr val="000000"/>
                </a:solidFill>
                <a:latin typeface="Arial"/>
                <a:ea typeface="DejaVu Sans"/>
              </a:rPr>
              <a:t>Ab-initio</a:t>
            </a:r>
            <a:r>
              <a:rPr lang="en-US" sz="2000" b="1" dirty="0">
                <a:solidFill>
                  <a:srgbClr val="000000"/>
                </a:solidFill>
                <a:latin typeface="Arial"/>
                <a:ea typeface="DejaVu Sans"/>
              </a:rPr>
              <a:t> methods for spin-transport at the nanoscale level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DejaVu Sans"/>
              </a:rPr>
              <a:t>”, in "Handbook of Computational Nanotechnology" (American Scientific, Stevenson Ranch, CA, 2005), Vol. 5; also available at </a:t>
            </a:r>
            <a:endParaRPr lang="en-US" sz="2000" dirty="0" smtClean="0">
              <a:solidFill>
                <a:srgbClr val="000000"/>
              </a:solidFill>
              <a:latin typeface="Arial"/>
              <a:ea typeface="DejaVu San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err="1" smtClean="0">
                <a:solidFill>
                  <a:srgbClr val="000000"/>
                </a:solidFill>
                <a:latin typeface="Arial"/>
                <a:ea typeface="DejaVu Sans"/>
              </a:rPr>
              <a:t>cond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ea typeface="DejaVu Sans"/>
              </a:rPr>
              <a:t>-mat/0503445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sz="1800" dirty="0">
              <a:solidFill>
                <a:prstClr val="black"/>
              </a:solidFill>
              <a:latin typeface="Arial"/>
              <a:ea typeface="DejaVu San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 dirty="0">
              <a:solidFill>
                <a:prstClr val="black"/>
              </a:solidFill>
              <a:latin typeface="Arial"/>
              <a:ea typeface="DejaVu San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latin typeface="Arial"/>
                <a:ea typeface="DejaVu Sans"/>
              </a:rPr>
              <a:t>M. Di Ventra, "</a:t>
            </a:r>
            <a:r>
              <a:rPr lang="en-US" sz="2000" b="1" dirty="0">
                <a:solidFill>
                  <a:srgbClr val="000000"/>
                </a:solidFill>
                <a:latin typeface="Arial"/>
                <a:ea typeface="DejaVu Sans"/>
              </a:rPr>
              <a:t>Electrical Transport in Nanoscale Systems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DejaVu Sans"/>
              </a:rPr>
              <a:t>" (Cambridge University Press, Cambridge, UK, 2008).</a:t>
            </a:r>
            <a:endParaRPr sz="1800" dirty="0">
              <a:solidFill>
                <a:prstClr val="black"/>
              </a:solidFill>
              <a:latin typeface="Arial"/>
              <a:ea typeface="DejaVu San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 dirty="0">
              <a:solidFill>
                <a:prstClr val="black"/>
              </a:solidFill>
              <a:latin typeface="Arial"/>
              <a:ea typeface="DejaVu San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latin typeface="Arial"/>
                <a:ea typeface="DejaVu Sans"/>
              </a:rPr>
              <a:t>E.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DejaVu Sans"/>
              </a:rPr>
              <a:t>Economou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DejaVu Sans"/>
              </a:rPr>
              <a:t>, “</a:t>
            </a:r>
            <a:r>
              <a:rPr lang="en-US" sz="2000" b="1" dirty="0">
                <a:solidFill>
                  <a:srgbClr val="000000"/>
                </a:solidFill>
                <a:latin typeface="Arial"/>
                <a:ea typeface="DejaVu Sans"/>
              </a:rPr>
              <a:t>Green’s Functions in Quantum Physics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DejaVu Sans"/>
              </a:rPr>
              <a:t>” (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DejaVu Sans"/>
              </a:rPr>
              <a:t>Spinger-Verlag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DejaVu Sans"/>
              </a:rPr>
              <a:t>, Berlin,1995).</a:t>
            </a:r>
            <a:endParaRPr sz="1800" dirty="0">
              <a:solidFill>
                <a:prstClr val="black"/>
              </a:solidFill>
              <a:latin typeface="Arial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86704187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/>
        <p:txBody>
          <a:bodyPr lIns="35717" tIns="35717" rIns="35717" bIns="35717" anchor="ctr">
            <a:normAutofit fontScale="90000"/>
          </a:bodyPr>
          <a:lstStyle/>
          <a:p>
            <a:pPr algn="ctr"/>
            <a:r>
              <a:rPr lang="en-GB" dirty="0" smtClean="0"/>
              <a:t>Why care about electron transport at the nanoscale?</a:t>
            </a:r>
            <a:endParaRPr lang="en-US" b="1" dirty="0" smtClean="0">
              <a:ea typeface="ヒラギノ角ゴ Pro W6"/>
              <a:cs typeface="ヒラギノ角ゴ Pro W6"/>
            </a:endParaRPr>
          </a:p>
        </p:txBody>
      </p:sp>
    </p:spTree>
    <p:extLst>
      <p:ext uri="{BB962C8B-B14F-4D97-AF65-F5344CB8AC3E}">
        <p14:creationId xmlns:p14="http://schemas.microsoft.com/office/powerpoint/2010/main" val="177719363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76320" y="6095880"/>
            <a:ext cx="2133360" cy="35028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00">
                <a:solidFill>
                  <a:srgbClr val="515151"/>
                </a:solidFill>
                <a:latin typeface="Arial"/>
                <a:ea typeface="DejaVu Sans"/>
              </a:rPr>
              <a:t>Courtesy of Intel</a:t>
            </a:r>
            <a:endParaRPr sz="1800">
              <a:solidFill>
                <a:prstClr val="black"/>
              </a:solidFill>
              <a:latin typeface="Arial"/>
              <a:ea typeface="DejaVu Sans"/>
            </a:endParaRPr>
          </a:p>
        </p:txBody>
      </p:sp>
      <p:pic>
        <p:nvPicPr>
          <p:cNvPr id="146" name="Picture 145"/>
          <p:cNvPicPr/>
          <p:nvPr/>
        </p:nvPicPr>
        <p:blipFill>
          <a:blip r:embed="rId3"/>
          <a:stretch>
            <a:fillRect/>
          </a:stretch>
        </p:blipFill>
        <p:spPr>
          <a:xfrm>
            <a:off x="533520" y="1143000"/>
            <a:ext cx="8076960" cy="4843440"/>
          </a:xfrm>
          <a:prstGeom prst="rect">
            <a:avLst/>
          </a:prstGeom>
          <a:ln>
            <a:noFill/>
          </a:ln>
        </p:spPr>
      </p:pic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102289" y="76200"/>
            <a:ext cx="7748587" cy="733425"/>
          </a:xfrm>
          <a:prstGeom prst="rect">
            <a:avLst/>
          </a:prstGeom>
          <a:gradFill rotWithShape="1">
            <a:gsLst>
              <a:gs pos="0">
                <a:srgbClr val="BDB3A7">
                  <a:lumMod val="50000"/>
                </a:srgbClr>
              </a:gs>
              <a:gs pos="80000">
                <a:srgbClr val="E0CF56">
                  <a:lumMod val="60000"/>
                  <a:lumOff val="40000"/>
                </a:srgb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80882" y="200025"/>
            <a:ext cx="7391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</a:rPr>
              <a:t>Why is it useful ?</a:t>
            </a:r>
          </a:p>
        </p:txBody>
      </p:sp>
    </p:spTree>
    <p:extLst>
      <p:ext uri="{BB962C8B-B14F-4D97-AF65-F5344CB8AC3E}">
        <p14:creationId xmlns:p14="http://schemas.microsoft.com/office/powerpoint/2010/main" val="21195449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179388" y="180975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6">
                  <a:lumMod val="50000"/>
                </a:schemeClr>
              </a:gs>
              <a:gs pos="80000">
                <a:schemeClr val="accent3">
                  <a:lumMod val="60000"/>
                  <a:lumOff val="40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it useful ?</a:t>
            </a:r>
          </a:p>
        </p:txBody>
      </p:sp>
      <p:pic>
        <p:nvPicPr>
          <p:cNvPr id="4" name="Picture 3" descr="Snapshot 2007-03-29#10A67B.tiff                                00074C5DMacintosh HD                   C06AA707: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560" y="1048250"/>
            <a:ext cx="8153400" cy="5402262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53358" y="6353529"/>
            <a:ext cx="6790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Latest Intel nodes in production (Core M): 14 nm</a:t>
            </a:r>
            <a:endParaRPr lang="en-GB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Blank Presentation">
  <a:themeElements>
    <a:clrScheme name="Custom 1">
      <a:dk1>
        <a:srgbClr val="000000"/>
      </a:dk1>
      <a:lt1>
        <a:srgbClr val="FFFFFF"/>
      </a:lt1>
      <a:dk2>
        <a:srgbClr val="474948"/>
      </a:dk2>
      <a:lt2>
        <a:srgbClr val="969696"/>
      </a:lt2>
      <a:accent1>
        <a:srgbClr val="229BE8"/>
      </a:accent1>
      <a:accent2>
        <a:srgbClr val="7BBC34"/>
      </a:accent2>
      <a:accent3>
        <a:srgbClr val="E0CF56"/>
      </a:accent3>
      <a:accent4>
        <a:srgbClr val="91CFC8"/>
      </a:accent4>
      <a:accent5>
        <a:srgbClr val="8886C0"/>
      </a:accent5>
      <a:accent6>
        <a:srgbClr val="BDB3A7"/>
      </a:accent6>
      <a:hlink>
        <a:srgbClr val="229BE8"/>
      </a:hlink>
      <a:folHlink>
        <a:srgbClr val="8886C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9" charset="0"/>
            <a:ea typeface="ＭＳ Ｐゴシック" pitchFamily="-109" charset="-128"/>
            <a:cs typeface="ＭＳ Ｐゴシック" pitchFamily="-109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9" charset="0"/>
            <a:ea typeface="ＭＳ Ｐゴシック" pitchFamily="-109" charset="-128"/>
            <a:cs typeface="ＭＳ Ｐゴシック" pitchFamily="-109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Blank Presentation">
  <a:themeElements>
    <a:clrScheme name="Custom 1">
      <a:dk1>
        <a:srgbClr val="000000"/>
      </a:dk1>
      <a:lt1>
        <a:srgbClr val="FFFFFF"/>
      </a:lt1>
      <a:dk2>
        <a:srgbClr val="474948"/>
      </a:dk2>
      <a:lt2>
        <a:srgbClr val="969696"/>
      </a:lt2>
      <a:accent1>
        <a:srgbClr val="229BE8"/>
      </a:accent1>
      <a:accent2>
        <a:srgbClr val="7BBC34"/>
      </a:accent2>
      <a:accent3>
        <a:srgbClr val="E0CF56"/>
      </a:accent3>
      <a:accent4>
        <a:srgbClr val="91CFC8"/>
      </a:accent4>
      <a:accent5>
        <a:srgbClr val="8886C0"/>
      </a:accent5>
      <a:accent6>
        <a:srgbClr val="BDB3A7"/>
      </a:accent6>
      <a:hlink>
        <a:srgbClr val="229BE8"/>
      </a:hlink>
      <a:folHlink>
        <a:srgbClr val="8886C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9" charset="0"/>
            <a:ea typeface="ＭＳ Ｐゴシック" pitchFamily="-109" charset="-128"/>
            <a:cs typeface="ＭＳ Ｐゴシック" pitchFamily="-109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9" charset="0"/>
            <a:ea typeface="ＭＳ Ｐゴシック" pitchFamily="-109" charset="-128"/>
            <a:cs typeface="ＭＳ Ｐゴシック" pitchFamily="-109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Blank Presentation">
  <a:themeElements>
    <a:clrScheme name="Custom 1">
      <a:dk1>
        <a:srgbClr val="000000"/>
      </a:dk1>
      <a:lt1>
        <a:srgbClr val="FFFFFF"/>
      </a:lt1>
      <a:dk2>
        <a:srgbClr val="474948"/>
      </a:dk2>
      <a:lt2>
        <a:srgbClr val="969696"/>
      </a:lt2>
      <a:accent1>
        <a:srgbClr val="229BE8"/>
      </a:accent1>
      <a:accent2>
        <a:srgbClr val="7BBC34"/>
      </a:accent2>
      <a:accent3>
        <a:srgbClr val="E0CF56"/>
      </a:accent3>
      <a:accent4>
        <a:srgbClr val="91CFC8"/>
      </a:accent4>
      <a:accent5>
        <a:srgbClr val="8886C0"/>
      </a:accent5>
      <a:accent6>
        <a:srgbClr val="BDB3A7"/>
      </a:accent6>
      <a:hlink>
        <a:srgbClr val="229BE8"/>
      </a:hlink>
      <a:folHlink>
        <a:srgbClr val="8886C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9" charset="0"/>
            <a:ea typeface="ＭＳ Ｐゴシック" pitchFamily="-109" charset="-128"/>
            <a:cs typeface="ＭＳ Ｐゴシック" pitchFamily="-109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9" charset="0"/>
            <a:ea typeface="ＭＳ Ｐゴシック" pitchFamily="-109" charset="-128"/>
            <a:cs typeface="ＭＳ Ｐゴシック" pitchFamily="-109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Blank Presentation">
  <a:themeElements>
    <a:clrScheme name="Custom 1">
      <a:dk1>
        <a:srgbClr val="000000"/>
      </a:dk1>
      <a:lt1>
        <a:srgbClr val="FFFFFF"/>
      </a:lt1>
      <a:dk2>
        <a:srgbClr val="474948"/>
      </a:dk2>
      <a:lt2>
        <a:srgbClr val="969696"/>
      </a:lt2>
      <a:accent1>
        <a:srgbClr val="229BE8"/>
      </a:accent1>
      <a:accent2>
        <a:srgbClr val="7BBC34"/>
      </a:accent2>
      <a:accent3>
        <a:srgbClr val="E0CF56"/>
      </a:accent3>
      <a:accent4>
        <a:srgbClr val="91CFC8"/>
      </a:accent4>
      <a:accent5>
        <a:srgbClr val="8886C0"/>
      </a:accent5>
      <a:accent6>
        <a:srgbClr val="BDB3A7"/>
      </a:accent6>
      <a:hlink>
        <a:srgbClr val="229BE8"/>
      </a:hlink>
      <a:folHlink>
        <a:srgbClr val="8886C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9" charset="0"/>
            <a:ea typeface="ＭＳ Ｐゴシック" pitchFamily="-109" charset="-128"/>
            <a:cs typeface="ＭＳ Ｐゴシック" pitchFamily="-109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9" charset="0"/>
            <a:ea typeface="ＭＳ Ｐゴシック" pitchFamily="-109" charset="-128"/>
            <a:cs typeface="ＭＳ Ｐゴシック" pitchFamily="-109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Blank Presentation">
  <a:themeElements>
    <a:clrScheme name="Custom 1">
      <a:dk1>
        <a:srgbClr val="000000"/>
      </a:dk1>
      <a:lt1>
        <a:srgbClr val="FFFFFF"/>
      </a:lt1>
      <a:dk2>
        <a:srgbClr val="474948"/>
      </a:dk2>
      <a:lt2>
        <a:srgbClr val="969696"/>
      </a:lt2>
      <a:accent1>
        <a:srgbClr val="229BE8"/>
      </a:accent1>
      <a:accent2>
        <a:srgbClr val="7BBC34"/>
      </a:accent2>
      <a:accent3>
        <a:srgbClr val="E0CF56"/>
      </a:accent3>
      <a:accent4>
        <a:srgbClr val="91CFC8"/>
      </a:accent4>
      <a:accent5>
        <a:srgbClr val="8886C0"/>
      </a:accent5>
      <a:accent6>
        <a:srgbClr val="BDB3A7"/>
      </a:accent6>
      <a:hlink>
        <a:srgbClr val="229BE8"/>
      </a:hlink>
      <a:folHlink>
        <a:srgbClr val="8886C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9" charset="0"/>
            <a:ea typeface="ＭＳ Ｐゴシック" pitchFamily="-109" charset="-128"/>
            <a:cs typeface="ＭＳ Ｐゴシック" pitchFamily="-109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9" charset="0"/>
            <a:ea typeface="ＭＳ Ｐゴシック" pitchFamily="-109" charset="-128"/>
            <a:cs typeface="ＭＳ Ｐゴシック" pitchFamily="-109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_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6_Blank Presentation">
  <a:themeElements>
    <a:clrScheme name="Custom 1">
      <a:dk1>
        <a:srgbClr val="000000"/>
      </a:dk1>
      <a:lt1>
        <a:srgbClr val="FFFFFF"/>
      </a:lt1>
      <a:dk2>
        <a:srgbClr val="474948"/>
      </a:dk2>
      <a:lt2>
        <a:srgbClr val="969696"/>
      </a:lt2>
      <a:accent1>
        <a:srgbClr val="229BE8"/>
      </a:accent1>
      <a:accent2>
        <a:srgbClr val="7BBC34"/>
      </a:accent2>
      <a:accent3>
        <a:srgbClr val="E0CF56"/>
      </a:accent3>
      <a:accent4>
        <a:srgbClr val="91CFC8"/>
      </a:accent4>
      <a:accent5>
        <a:srgbClr val="8886C0"/>
      </a:accent5>
      <a:accent6>
        <a:srgbClr val="BDB3A7"/>
      </a:accent6>
      <a:hlink>
        <a:srgbClr val="229BE8"/>
      </a:hlink>
      <a:folHlink>
        <a:srgbClr val="8886C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9" charset="0"/>
            <a:ea typeface="ＭＳ Ｐゴシック" pitchFamily="-109" charset="-128"/>
            <a:cs typeface="ＭＳ Ｐゴシック" pitchFamily="-109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9" charset="0"/>
            <a:ea typeface="ＭＳ Ｐゴシック" pitchFamily="-109" charset="-128"/>
            <a:cs typeface="ＭＳ Ｐゴシック" pitchFamily="-109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13521</TotalTime>
  <Words>1488</Words>
  <Application>Microsoft Office PowerPoint</Application>
  <PresentationFormat>On-screen Show (4:3)</PresentationFormat>
  <Paragraphs>348</Paragraphs>
  <Slides>57</Slides>
  <Notes>57</Notes>
  <HiddenSlides>0</HiddenSlides>
  <MMClips>1</MMClips>
  <ScaleCrop>false</ScaleCrop>
  <HeadingPairs>
    <vt:vector size="8" baseType="variant">
      <vt:variant>
        <vt:lpstr>Fonts Used</vt:lpstr>
      </vt:variant>
      <vt:variant>
        <vt:i4>17</vt:i4>
      </vt:variant>
      <vt:variant>
        <vt:lpstr>Theme</vt:lpstr>
      </vt:variant>
      <vt:variant>
        <vt:i4>8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84" baseType="lpstr">
      <vt:lpstr>ＭＳ Ｐゴシック</vt:lpstr>
      <vt:lpstr>ＭＳ Ｐゴシック</vt:lpstr>
      <vt:lpstr>Arial</vt:lpstr>
      <vt:lpstr>Arial Rounded MT Bold</vt:lpstr>
      <vt:lpstr>Calibri</vt:lpstr>
      <vt:lpstr>Cambria Math</vt:lpstr>
      <vt:lpstr>Constantia</vt:lpstr>
      <vt:lpstr>DejaVu Sans</vt:lpstr>
      <vt:lpstr>GillSans</vt:lpstr>
      <vt:lpstr>Helvetica Neue</vt:lpstr>
      <vt:lpstr>Symbol</vt:lpstr>
      <vt:lpstr>Times New Roman</vt:lpstr>
      <vt:lpstr>Times-Roman</vt:lpstr>
      <vt:lpstr>Wingdings</vt:lpstr>
      <vt:lpstr>Wingdings 2</vt:lpstr>
      <vt:lpstr>ヒラギノ角ゴ Pro W3</vt:lpstr>
      <vt:lpstr>ヒラギノ角ゴ Pro W6</vt:lpstr>
      <vt:lpstr>Blank Presentation</vt:lpstr>
      <vt:lpstr>1_Blank Presentation</vt:lpstr>
      <vt:lpstr>Office Theme</vt:lpstr>
      <vt:lpstr>2_Blank Presentation</vt:lpstr>
      <vt:lpstr>4_Blank Presentation</vt:lpstr>
      <vt:lpstr>5_Blank Presentation</vt:lpstr>
      <vt:lpstr>1_Flow</vt:lpstr>
      <vt:lpstr>6_Blank Presentation</vt:lpstr>
      <vt:lpstr>Equation</vt:lpstr>
      <vt:lpstr>MathType 6.0 Equation</vt:lpstr>
      <vt:lpstr>PowerPoint Presentation</vt:lpstr>
      <vt:lpstr>PowerPoint Presentation</vt:lpstr>
      <vt:lpstr>Computational spintronics group</vt:lpstr>
      <vt:lpstr>Quantum electron transport</vt:lpstr>
      <vt:lpstr>Outline</vt:lpstr>
      <vt:lpstr>Literature</vt:lpstr>
      <vt:lpstr>Why care about electron transport at the nanoscale?</vt:lpstr>
      <vt:lpstr>PowerPoint Presentation</vt:lpstr>
      <vt:lpstr>Why is it useful ?</vt:lpstr>
      <vt:lpstr>Why is it useful ?</vt:lpstr>
      <vt:lpstr>PowerPoint Presentation</vt:lpstr>
      <vt:lpstr>PowerPoint Presentation</vt:lpstr>
      <vt:lpstr>Why is it useful ?</vt:lpstr>
      <vt:lpstr>Explaining quantum transport</vt:lpstr>
      <vt:lpstr>How experiments are made ?</vt:lpstr>
      <vt:lpstr>How experiments are made ?</vt:lpstr>
      <vt:lpstr>Classical Transport</vt:lpstr>
      <vt:lpstr>Ohm’s law</vt:lpstr>
      <vt:lpstr>PowerPoint Presentation</vt:lpstr>
      <vt:lpstr>Water flow  versus  electron flow</vt:lpstr>
      <vt:lpstr>Water flow vs. electron transport</vt:lpstr>
      <vt:lpstr>PowerPoint Presentation</vt:lpstr>
      <vt:lpstr>Equilibrium</vt:lpstr>
      <vt:lpstr>Equilibrium</vt:lpstr>
      <vt:lpstr>Non-equilibrium</vt:lpstr>
      <vt:lpstr>Non-equilibrium</vt:lpstr>
      <vt:lpstr>Equilibrium vs. non-equilibrium</vt:lpstr>
      <vt:lpstr>Let’s go back to electron transport…</vt:lpstr>
      <vt:lpstr>Single level transport</vt:lpstr>
      <vt:lpstr>Water flow vs. electron transport</vt:lpstr>
      <vt:lpstr>Occupation and current</vt:lpstr>
      <vt:lpstr>Occupation and current</vt:lpstr>
      <vt:lpstr>Charging leads to a shift of the energy level</vt:lpstr>
      <vt:lpstr>How is all this related to Green’s functions?</vt:lpstr>
      <vt:lpstr>From simple model to GF</vt:lpstr>
      <vt:lpstr>From simple model to GF</vt:lpstr>
      <vt:lpstr>From simple model to GF</vt:lpstr>
      <vt:lpstr>From simple model to GF</vt:lpstr>
      <vt:lpstr>From simple model to GF</vt:lpstr>
      <vt:lpstr>From simple model to GF</vt:lpstr>
      <vt:lpstr>Interpreting the current again</vt:lpstr>
      <vt:lpstr>Self-consistent calculation</vt:lpstr>
      <vt:lpstr>Self-consistent calculation</vt:lpstr>
      <vt:lpstr>From single level to atomistic</vt:lpstr>
      <vt:lpstr>From single level to atomistic</vt:lpstr>
      <vt:lpstr>From single level to atomistic</vt:lpstr>
      <vt:lpstr>From single level to atomistic</vt:lpstr>
      <vt:lpstr>PowerPoint Presentation</vt:lpstr>
      <vt:lpstr>PowerPoint Presentation</vt:lpstr>
      <vt:lpstr>Many degrees of freedom…</vt:lpstr>
      <vt:lpstr>PowerPoint Presentation</vt:lpstr>
      <vt:lpstr>Transport and elementary excitations</vt:lpstr>
      <vt:lpstr>Transport and elementary excitations</vt:lpstr>
      <vt:lpstr>Transport and elementary excitations</vt:lpstr>
      <vt:lpstr>Transport and elementary excitations</vt:lpstr>
      <vt:lpstr>Transport and elementary excitations</vt:lpstr>
      <vt:lpstr>Phonon scattering</vt:lpstr>
    </vt:vector>
  </TitlesOfParts>
  <Company>DETAIL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</dc:creator>
  <cp:lastModifiedBy>ivan</cp:lastModifiedBy>
  <cp:revision>1358</cp:revision>
  <dcterms:created xsi:type="dcterms:W3CDTF">2013-09-20T16:20:04Z</dcterms:created>
  <dcterms:modified xsi:type="dcterms:W3CDTF">2014-10-22T20:11:56Z</dcterms:modified>
</cp:coreProperties>
</file>